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notesSlides/notesSlide4.xml" ContentType="application/vnd.openxmlformats-officedocument.presentationml.notes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layout2.xml" ContentType="application/vnd.openxmlformats-officedocument.drawingml.diagramLayout+xml"/>
  <Override PartName="/ppt/diagrams/quickStyle2.xml" ContentType="application/vnd.openxmlformats-officedocument.drawingml.diagramStyle+xml"/>
  <Override PartName="/ppt/diagrams/drawing2.xml" ContentType="application/vnd.ms-office.drawingml.diagramDrawing+xml"/>
  <Override PartName="/ppt/notesMasters/notesMaster1.xml" ContentType="application/vnd.openxmlformats-officedocument.presentationml.notesMaster+xml"/>
  <Override PartName="/ppt/diagrams/colors2.xml" ContentType="application/vnd.openxmlformats-officedocument.drawingml.diagramColors+xml"/>
  <Override PartName="/ppt/diagrams/layout1.xml" ContentType="application/vnd.openxmlformats-officedocument.drawingml.diagramLayout+xml"/>
  <Override PartName="/ppt/theme/theme1.xml" ContentType="application/vnd.openxmlformats-officedocument.theme+xml"/>
  <Override PartName="/ppt/theme/theme2.xml" ContentType="application/vnd.openxmlformats-officedocument.them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5" r:id="rId1"/>
  </p:sldMasterIdLst>
  <p:notesMasterIdLst>
    <p:notesMasterId r:id="rId31"/>
  </p:notesMasterIdLst>
  <p:sldIdLst>
    <p:sldId id="296" r:id="rId2"/>
    <p:sldId id="293" r:id="rId3"/>
    <p:sldId id="320" r:id="rId4"/>
    <p:sldId id="290" r:id="rId5"/>
    <p:sldId id="309" r:id="rId6"/>
    <p:sldId id="287" r:id="rId7"/>
    <p:sldId id="275" r:id="rId8"/>
    <p:sldId id="311" r:id="rId9"/>
    <p:sldId id="284" r:id="rId10"/>
    <p:sldId id="310" r:id="rId11"/>
    <p:sldId id="299" r:id="rId12"/>
    <p:sldId id="326" r:id="rId13"/>
    <p:sldId id="285" r:id="rId14"/>
    <p:sldId id="325" r:id="rId15"/>
    <p:sldId id="347" r:id="rId16"/>
    <p:sldId id="298" r:id="rId17"/>
    <p:sldId id="336" r:id="rId18"/>
    <p:sldId id="337" r:id="rId19"/>
    <p:sldId id="338" r:id="rId20"/>
    <p:sldId id="341" r:id="rId21"/>
    <p:sldId id="339" r:id="rId22"/>
    <p:sldId id="328" r:id="rId23"/>
    <p:sldId id="343" r:id="rId24"/>
    <p:sldId id="344" r:id="rId25"/>
    <p:sldId id="346" r:id="rId26"/>
    <p:sldId id="335" r:id="rId27"/>
    <p:sldId id="274" r:id="rId28"/>
    <p:sldId id="306" r:id="rId29"/>
    <p:sldId id="324"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72" autoAdjust="0"/>
  </p:normalViewPr>
  <p:slideViewPr>
    <p:cSldViewPr>
      <p:cViewPr varScale="1">
        <p:scale>
          <a:sx n="55" d="100"/>
          <a:sy n="55" d="100"/>
        </p:scale>
        <p:origin x="-5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4.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8C0CA1-BC37-41FD-B85E-12227AC82527}" type="doc">
      <dgm:prSet loTypeId="urn:microsoft.com/office/officeart/2005/8/layout/vProcess5" loCatId="process" qsTypeId="urn:microsoft.com/office/officeart/2005/8/quickstyle/simple1" qsCatId="simple" csTypeId="urn:microsoft.com/office/officeart/2005/8/colors/colorful3" csCatId="colorful" phldr="1"/>
      <dgm:spPr/>
      <dgm:t>
        <a:bodyPr/>
        <a:lstStyle/>
        <a:p>
          <a:endParaRPr lang="en-SG"/>
        </a:p>
      </dgm:t>
    </dgm:pt>
    <dgm:pt modelId="{7B80BC23-1509-4782-A058-FC1510CA2FCA}">
      <dgm:prSet phldrT="[Text]"/>
      <dgm:spPr/>
      <dgm:t>
        <a:bodyPr/>
        <a:lstStyle/>
        <a:p>
          <a:r>
            <a:rPr lang="en-SG" dirty="0" smtClean="0">
              <a:latin typeface="Arial" panose="020B0604020202020204" pitchFamily="34" charset="0"/>
              <a:cs typeface="Arial" panose="020B0604020202020204" pitchFamily="34" charset="0"/>
            </a:rPr>
            <a:t>Do verbal and non-verbal cues help or hinder communication? When does that happen?</a:t>
          </a:r>
          <a:endParaRPr lang="en-SG" dirty="0">
            <a:latin typeface="Arial" panose="020B0604020202020204" pitchFamily="34" charset="0"/>
            <a:cs typeface="Arial" panose="020B0604020202020204" pitchFamily="34" charset="0"/>
          </a:endParaRPr>
        </a:p>
      </dgm:t>
    </dgm:pt>
    <dgm:pt modelId="{782C073D-9401-4DCC-B73F-ED4A4FD1B77A}" type="parTrans" cxnId="{BB125B16-3F24-4750-B16C-3B71727EA065}">
      <dgm:prSet/>
      <dgm:spPr/>
      <dgm:t>
        <a:bodyPr/>
        <a:lstStyle/>
        <a:p>
          <a:endParaRPr lang="en-SG"/>
        </a:p>
      </dgm:t>
    </dgm:pt>
    <dgm:pt modelId="{72E0F614-4D88-454A-A4AC-D3DF6A14DFCD}" type="sibTrans" cxnId="{BB125B16-3F24-4750-B16C-3B71727EA065}">
      <dgm:prSet/>
      <dgm:spPr/>
      <dgm:t>
        <a:bodyPr/>
        <a:lstStyle/>
        <a:p>
          <a:endParaRPr lang="en-SG"/>
        </a:p>
      </dgm:t>
    </dgm:pt>
    <dgm:pt modelId="{59BD47B1-8AD9-4CAF-A682-E9CD1CFBCB2C}">
      <dgm:prSet custT="1"/>
      <dgm:spPr/>
      <dgm:t>
        <a:bodyPr/>
        <a:lstStyle/>
        <a:p>
          <a:r>
            <a:rPr lang="en-SG" sz="2100" b="0" dirty="0" smtClean="0">
              <a:latin typeface="Arial" panose="020B0604020202020204" pitchFamily="34" charset="0"/>
              <a:cs typeface="Arial" panose="020B0604020202020204" pitchFamily="34" charset="0"/>
            </a:rPr>
            <a:t>What kinds / types of non-verbal behavior do we use in communication? </a:t>
          </a:r>
          <a:endParaRPr lang="en-SG" sz="2100" b="0" dirty="0">
            <a:latin typeface="Arial" panose="020B0604020202020204" pitchFamily="34" charset="0"/>
            <a:cs typeface="Arial" panose="020B0604020202020204" pitchFamily="34" charset="0"/>
          </a:endParaRPr>
        </a:p>
      </dgm:t>
    </dgm:pt>
    <dgm:pt modelId="{418A6927-9D42-4027-9CE7-D93FFE08CD0B}" type="parTrans" cxnId="{B2EA91A1-FE60-4331-BE26-BB6CCE3697C9}">
      <dgm:prSet/>
      <dgm:spPr/>
      <dgm:t>
        <a:bodyPr/>
        <a:lstStyle/>
        <a:p>
          <a:endParaRPr lang="en-SG"/>
        </a:p>
      </dgm:t>
    </dgm:pt>
    <dgm:pt modelId="{B04F0549-F0D6-4B8C-9518-030E6E8A850A}" type="sibTrans" cxnId="{B2EA91A1-FE60-4331-BE26-BB6CCE3697C9}">
      <dgm:prSet/>
      <dgm:spPr/>
      <dgm:t>
        <a:bodyPr/>
        <a:lstStyle/>
        <a:p>
          <a:endParaRPr lang="en-SG"/>
        </a:p>
      </dgm:t>
    </dgm:pt>
    <dgm:pt modelId="{6AC89EE2-E965-4782-A549-92A5775DB0A6}">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100" b="0" dirty="0" smtClean="0">
              <a:solidFill>
                <a:srgbClr val="FFFFFF"/>
              </a:solidFill>
              <a:latin typeface="Arial" panose="020B0604020202020204" pitchFamily="34" charset="0"/>
              <a:cs typeface="Arial" panose="020B0604020202020204" pitchFamily="34" charset="0"/>
            </a:rPr>
            <a:t>Who is involved in the communication process?</a:t>
          </a:r>
          <a:endParaRPr lang="en-SG" sz="2100" b="0" dirty="0" smtClean="0">
            <a:latin typeface="Arial" panose="020B0604020202020204" pitchFamily="34" charset="0"/>
            <a:cs typeface="Arial" panose="020B0604020202020204" pitchFamily="34" charset="0"/>
          </a:endParaRPr>
        </a:p>
      </dgm:t>
    </dgm:pt>
    <dgm:pt modelId="{B1EFA4C6-C13B-4333-B4DA-9684BD7CE531}" type="parTrans" cxnId="{34388F1C-F746-419A-AEBC-D9FE571024A0}">
      <dgm:prSet/>
      <dgm:spPr/>
      <dgm:t>
        <a:bodyPr/>
        <a:lstStyle/>
        <a:p>
          <a:endParaRPr lang="en-SG"/>
        </a:p>
      </dgm:t>
    </dgm:pt>
    <dgm:pt modelId="{2E16AE59-57EF-4536-A332-0BFF0E0F7B01}" type="sibTrans" cxnId="{34388F1C-F746-419A-AEBC-D9FE571024A0}">
      <dgm:prSet/>
      <dgm:spPr/>
      <dgm:t>
        <a:bodyPr/>
        <a:lstStyle/>
        <a:p>
          <a:endParaRPr lang="en-SG"/>
        </a:p>
      </dgm:t>
    </dgm:pt>
    <dgm:pt modelId="{302FC104-0516-4FE6-A2B8-1B7BD489D9AF}">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SG" dirty="0" smtClean="0">
              <a:latin typeface="Arial" panose="020B0604020202020204" pitchFamily="34" charset="0"/>
              <a:cs typeface="Arial" panose="020B0604020202020204" pitchFamily="34" charset="0"/>
            </a:rPr>
            <a:t>What roles do verbal and non-verbal cues play in the communication process?</a:t>
          </a:r>
        </a:p>
      </dgm:t>
    </dgm:pt>
    <dgm:pt modelId="{F43E331C-8AAB-4FD3-9323-975473F8D3E4}" type="parTrans" cxnId="{9638BDD1-76A1-42F4-B115-389B8799B0E3}">
      <dgm:prSet/>
      <dgm:spPr/>
      <dgm:t>
        <a:bodyPr/>
        <a:lstStyle/>
        <a:p>
          <a:endParaRPr lang="en-SG"/>
        </a:p>
      </dgm:t>
    </dgm:pt>
    <dgm:pt modelId="{B1497E79-4958-4EED-8E3A-416EBD4E702B}" type="sibTrans" cxnId="{9638BDD1-76A1-42F4-B115-389B8799B0E3}">
      <dgm:prSet/>
      <dgm:spPr/>
      <dgm:t>
        <a:bodyPr/>
        <a:lstStyle/>
        <a:p>
          <a:endParaRPr lang="en-SG"/>
        </a:p>
      </dgm:t>
    </dgm:pt>
    <dgm:pt modelId="{78BECD46-473E-46DF-A831-5EB90EEC6FC9}">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SG" dirty="0" smtClean="0">
              <a:latin typeface="Arial" panose="020B0604020202020204" pitchFamily="34" charset="0"/>
              <a:cs typeface="Arial" panose="020B0604020202020204" pitchFamily="34" charset="0"/>
            </a:rPr>
            <a:t>Why do we use gestures, facial expressions, and actions in conversations with others?</a:t>
          </a:r>
        </a:p>
      </dgm:t>
    </dgm:pt>
    <dgm:pt modelId="{060B1F92-CC23-4B5F-B9BF-7050A6A381EA}" type="parTrans" cxnId="{90EC158C-5C90-4052-A91A-3694F3323032}">
      <dgm:prSet/>
      <dgm:spPr/>
      <dgm:t>
        <a:bodyPr/>
        <a:lstStyle/>
        <a:p>
          <a:endParaRPr lang="en-SG"/>
        </a:p>
      </dgm:t>
    </dgm:pt>
    <dgm:pt modelId="{71037C02-10BA-4CEA-8725-083DDA8C498D}" type="sibTrans" cxnId="{90EC158C-5C90-4052-A91A-3694F3323032}">
      <dgm:prSet/>
      <dgm:spPr/>
      <dgm:t>
        <a:bodyPr/>
        <a:lstStyle/>
        <a:p>
          <a:endParaRPr lang="en-SG"/>
        </a:p>
      </dgm:t>
    </dgm:pt>
    <dgm:pt modelId="{251B420E-EEB3-480D-A2CC-D232B1411264}" type="pres">
      <dgm:prSet presAssocID="{B78C0CA1-BC37-41FD-B85E-12227AC82527}" presName="outerComposite" presStyleCnt="0">
        <dgm:presLayoutVars>
          <dgm:chMax val="5"/>
          <dgm:dir/>
          <dgm:resizeHandles val="exact"/>
        </dgm:presLayoutVars>
      </dgm:prSet>
      <dgm:spPr/>
      <dgm:t>
        <a:bodyPr/>
        <a:lstStyle/>
        <a:p>
          <a:endParaRPr lang="en-SG"/>
        </a:p>
      </dgm:t>
    </dgm:pt>
    <dgm:pt modelId="{BD80F817-C254-4410-A05C-6F89485AD21B}" type="pres">
      <dgm:prSet presAssocID="{B78C0CA1-BC37-41FD-B85E-12227AC82527}" presName="dummyMaxCanvas" presStyleCnt="0">
        <dgm:presLayoutVars/>
      </dgm:prSet>
      <dgm:spPr/>
    </dgm:pt>
    <dgm:pt modelId="{29A147D4-CABE-4E82-A101-80582EC65287}" type="pres">
      <dgm:prSet presAssocID="{B78C0CA1-BC37-41FD-B85E-12227AC82527}" presName="FiveNodes_1" presStyleLbl="node1" presStyleIdx="0" presStyleCnt="5">
        <dgm:presLayoutVars>
          <dgm:bulletEnabled val="1"/>
        </dgm:presLayoutVars>
      </dgm:prSet>
      <dgm:spPr/>
      <dgm:t>
        <a:bodyPr/>
        <a:lstStyle/>
        <a:p>
          <a:endParaRPr lang="en-SG"/>
        </a:p>
      </dgm:t>
    </dgm:pt>
    <dgm:pt modelId="{F539740A-3F1D-4B3C-AAFC-72D56E90CE45}" type="pres">
      <dgm:prSet presAssocID="{B78C0CA1-BC37-41FD-B85E-12227AC82527}" presName="FiveNodes_2" presStyleLbl="node1" presStyleIdx="1" presStyleCnt="5">
        <dgm:presLayoutVars>
          <dgm:bulletEnabled val="1"/>
        </dgm:presLayoutVars>
      </dgm:prSet>
      <dgm:spPr/>
      <dgm:t>
        <a:bodyPr/>
        <a:lstStyle/>
        <a:p>
          <a:endParaRPr lang="en-SG"/>
        </a:p>
      </dgm:t>
    </dgm:pt>
    <dgm:pt modelId="{3B74CA9C-01C9-4FE2-AA4F-B7D5B0B1D563}" type="pres">
      <dgm:prSet presAssocID="{B78C0CA1-BC37-41FD-B85E-12227AC82527}" presName="FiveNodes_3" presStyleLbl="node1" presStyleIdx="2" presStyleCnt="5">
        <dgm:presLayoutVars>
          <dgm:bulletEnabled val="1"/>
        </dgm:presLayoutVars>
      </dgm:prSet>
      <dgm:spPr/>
      <dgm:t>
        <a:bodyPr/>
        <a:lstStyle/>
        <a:p>
          <a:endParaRPr lang="en-SG"/>
        </a:p>
      </dgm:t>
    </dgm:pt>
    <dgm:pt modelId="{FD5AFA7D-8C87-49EA-B10C-53D51FC4FDFF}" type="pres">
      <dgm:prSet presAssocID="{B78C0CA1-BC37-41FD-B85E-12227AC82527}" presName="FiveNodes_4" presStyleLbl="node1" presStyleIdx="3" presStyleCnt="5">
        <dgm:presLayoutVars>
          <dgm:bulletEnabled val="1"/>
        </dgm:presLayoutVars>
      </dgm:prSet>
      <dgm:spPr/>
      <dgm:t>
        <a:bodyPr/>
        <a:lstStyle/>
        <a:p>
          <a:endParaRPr lang="en-SG"/>
        </a:p>
      </dgm:t>
    </dgm:pt>
    <dgm:pt modelId="{3E1F2E74-C15D-45D9-87DF-A0BE56B78C71}" type="pres">
      <dgm:prSet presAssocID="{B78C0CA1-BC37-41FD-B85E-12227AC82527}" presName="FiveNodes_5" presStyleLbl="node1" presStyleIdx="4" presStyleCnt="5">
        <dgm:presLayoutVars>
          <dgm:bulletEnabled val="1"/>
        </dgm:presLayoutVars>
      </dgm:prSet>
      <dgm:spPr/>
      <dgm:t>
        <a:bodyPr/>
        <a:lstStyle/>
        <a:p>
          <a:endParaRPr lang="en-SG"/>
        </a:p>
      </dgm:t>
    </dgm:pt>
    <dgm:pt modelId="{B2B76FC2-EABA-4626-B1B9-A0BE3BE559FE}" type="pres">
      <dgm:prSet presAssocID="{B78C0CA1-BC37-41FD-B85E-12227AC82527}" presName="FiveConn_1-2" presStyleLbl="fgAccFollowNode1" presStyleIdx="0" presStyleCnt="4">
        <dgm:presLayoutVars>
          <dgm:bulletEnabled val="1"/>
        </dgm:presLayoutVars>
      </dgm:prSet>
      <dgm:spPr/>
      <dgm:t>
        <a:bodyPr/>
        <a:lstStyle/>
        <a:p>
          <a:endParaRPr lang="en-SG"/>
        </a:p>
      </dgm:t>
    </dgm:pt>
    <dgm:pt modelId="{46EE8123-6441-4817-9964-CE43577B2DE4}" type="pres">
      <dgm:prSet presAssocID="{B78C0CA1-BC37-41FD-B85E-12227AC82527}" presName="FiveConn_2-3" presStyleLbl="fgAccFollowNode1" presStyleIdx="1" presStyleCnt="4">
        <dgm:presLayoutVars>
          <dgm:bulletEnabled val="1"/>
        </dgm:presLayoutVars>
      </dgm:prSet>
      <dgm:spPr/>
      <dgm:t>
        <a:bodyPr/>
        <a:lstStyle/>
        <a:p>
          <a:endParaRPr lang="en-SG"/>
        </a:p>
      </dgm:t>
    </dgm:pt>
    <dgm:pt modelId="{042671AC-DAB4-412E-B728-8B92A930539D}" type="pres">
      <dgm:prSet presAssocID="{B78C0CA1-BC37-41FD-B85E-12227AC82527}" presName="FiveConn_3-4" presStyleLbl="fgAccFollowNode1" presStyleIdx="2" presStyleCnt="4">
        <dgm:presLayoutVars>
          <dgm:bulletEnabled val="1"/>
        </dgm:presLayoutVars>
      </dgm:prSet>
      <dgm:spPr/>
      <dgm:t>
        <a:bodyPr/>
        <a:lstStyle/>
        <a:p>
          <a:endParaRPr lang="en-SG"/>
        </a:p>
      </dgm:t>
    </dgm:pt>
    <dgm:pt modelId="{D3A90768-4C2A-44D3-9B9E-93C96CECF825}" type="pres">
      <dgm:prSet presAssocID="{B78C0CA1-BC37-41FD-B85E-12227AC82527}" presName="FiveConn_4-5" presStyleLbl="fgAccFollowNode1" presStyleIdx="3" presStyleCnt="4">
        <dgm:presLayoutVars>
          <dgm:bulletEnabled val="1"/>
        </dgm:presLayoutVars>
      </dgm:prSet>
      <dgm:spPr/>
      <dgm:t>
        <a:bodyPr/>
        <a:lstStyle/>
        <a:p>
          <a:endParaRPr lang="en-SG"/>
        </a:p>
      </dgm:t>
    </dgm:pt>
    <dgm:pt modelId="{6ABC593C-911B-4A9B-BC81-3BFF88174A35}" type="pres">
      <dgm:prSet presAssocID="{B78C0CA1-BC37-41FD-B85E-12227AC82527}" presName="FiveNodes_1_text" presStyleLbl="node1" presStyleIdx="4" presStyleCnt="5">
        <dgm:presLayoutVars>
          <dgm:bulletEnabled val="1"/>
        </dgm:presLayoutVars>
      </dgm:prSet>
      <dgm:spPr/>
      <dgm:t>
        <a:bodyPr/>
        <a:lstStyle/>
        <a:p>
          <a:endParaRPr lang="en-SG"/>
        </a:p>
      </dgm:t>
    </dgm:pt>
    <dgm:pt modelId="{CBC56DF0-C25B-4AE0-BD8B-B71F8E1C0FFA}" type="pres">
      <dgm:prSet presAssocID="{B78C0CA1-BC37-41FD-B85E-12227AC82527}" presName="FiveNodes_2_text" presStyleLbl="node1" presStyleIdx="4" presStyleCnt="5">
        <dgm:presLayoutVars>
          <dgm:bulletEnabled val="1"/>
        </dgm:presLayoutVars>
      </dgm:prSet>
      <dgm:spPr/>
      <dgm:t>
        <a:bodyPr/>
        <a:lstStyle/>
        <a:p>
          <a:endParaRPr lang="en-SG"/>
        </a:p>
      </dgm:t>
    </dgm:pt>
    <dgm:pt modelId="{0D86B718-A26E-4ADD-B9BA-283AF2747807}" type="pres">
      <dgm:prSet presAssocID="{B78C0CA1-BC37-41FD-B85E-12227AC82527}" presName="FiveNodes_3_text" presStyleLbl="node1" presStyleIdx="4" presStyleCnt="5">
        <dgm:presLayoutVars>
          <dgm:bulletEnabled val="1"/>
        </dgm:presLayoutVars>
      </dgm:prSet>
      <dgm:spPr/>
      <dgm:t>
        <a:bodyPr/>
        <a:lstStyle/>
        <a:p>
          <a:endParaRPr lang="en-SG"/>
        </a:p>
      </dgm:t>
    </dgm:pt>
    <dgm:pt modelId="{621DBBE1-D31B-41BB-B668-1E08D3F4381F}" type="pres">
      <dgm:prSet presAssocID="{B78C0CA1-BC37-41FD-B85E-12227AC82527}" presName="FiveNodes_4_text" presStyleLbl="node1" presStyleIdx="4" presStyleCnt="5">
        <dgm:presLayoutVars>
          <dgm:bulletEnabled val="1"/>
        </dgm:presLayoutVars>
      </dgm:prSet>
      <dgm:spPr/>
      <dgm:t>
        <a:bodyPr/>
        <a:lstStyle/>
        <a:p>
          <a:endParaRPr lang="en-SG"/>
        </a:p>
      </dgm:t>
    </dgm:pt>
    <dgm:pt modelId="{7433B4E3-873D-429D-A44C-6CE8F70B39A5}" type="pres">
      <dgm:prSet presAssocID="{B78C0CA1-BC37-41FD-B85E-12227AC82527}" presName="FiveNodes_5_text" presStyleLbl="node1" presStyleIdx="4" presStyleCnt="5">
        <dgm:presLayoutVars>
          <dgm:bulletEnabled val="1"/>
        </dgm:presLayoutVars>
      </dgm:prSet>
      <dgm:spPr/>
      <dgm:t>
        <a:bodyPr/>
        <a:lstStyle/>
        <a:p>
          <a:endParaRPr lang="en-SG"/>
        </a:p>
      </dgm:t>
    </dgm:pt>
  </dgm:ptLst>
  <dgm:cxnLst>
    <dgm:cxn modelId="{E0AC872C-0753-42BB-ABB9-8EC35882AB1C}" type="presOf" srcId="{7B80BC23-1509-4782-A058-FC1510CA2FCA}" destId="{3E1F2E74-C15D-45D9-87DF-A0BE56B78C71}" srcOrd="0" destOrd="0" presId="urn:microsoft.com/office/officeart/2005/8/layout/vProcess5"/>
    <dgm:cxn modelId="{CA2460F9-E887-4299-81CD-A2856CE8DF3C}" type="presOf" srcId="{B04F0549-F0D6-4B8C-9518-030E6E8A850A}" destId="{B2B76FC2-EABA-4626-B1B9-A0BE3BE559FE}" srcOrd="0" destOrd="0" presId="urn:microsoft.com/office/officeart/2005/8/layout/vProcess5"/>
    <dgm:cxn modelId="{BB125B16-3F24-4750-B16C-3B71727EA065}" srcId="{B78C0CA1-BC37-41FD-B85E-12227AC82527}" destId="{7B80BC23-1509-4782-A058-FC1510CA2FCA}" srcOrd="4" destOrd="0" parTransId="{782C073D-9401-4DCC-B73F-ED4A4FD1B77A}" sibTransId="{72E0F614-4D88-454A-A4AC-D3DF6A14DFCD}"/>
    <dgm:cxn modelId="{049FB241-982F-4A80-902C-92A57A453DCE}" type="presOf" srcId="{6AC89EE2-E965-4782-A549-92A5775DB0A6}" destId="{CBC56DF0-C25B-4AE0-BD8B-B71F8E1C0FFA}" srcOrd="1" destOrd="0" presId="urn:microsoft.com/office/officeart/2005/8/layout/vProcess5"/>
    <dgm:cxn modelId="{7CCE39FD-5F27-4A97-B2C8-A3D7C43F435E}" type="presOf" srcId="{7B80BC23-1509-4782-A058-FC1510CA2FCA}" destId="{7433B4E3-873D-429D-A44C-6CE8F70B39A5}" srcOrd="1" destOrd="0" presId="urn:microsoft.com/office/officeart/2005/8/layout/vProcess5"/>
    <dgm:cxn modelId="{A7F36D26-D756-410F-B898-96362859E37B}" type="presOf" srcId="{78BECD46-473E-46DF-A831-5EB90EEC6FC9}" destId="{621DBBE1-D31B-41BB-B668-1E08D3F4381F}" srcOrd="1" destOrd="0" presId="urn:microsoft.com/office/officeart/2005/8/layout/vProcess5"/>
    <dgm:cxn modelId="{9638BDD1-76A1-42F4-B115-389B8799B0E3}" srcId="{B78C0CA1-BC37-41FD-B85E-12227AC82527}" destId="{302FC104-0516-4FE6-A2B8-1B7BD489D9AF}" srcOrd="2" destOrd="0" parTransId="{F43E331C-8AAB-4FD3-9323-975473F8D3E4}" sibTransId="{B1497E79-4958-4EED-8E3A-416EBD4E702B}"/>
    <dgm:cxn modelId="{029297B5-2F89-4281-8F50-53A663BE2AD1}" type="presOf" srcId="{2E16AE59-57EF-4536-A332-0BFF0E0F7B01}" destId="{46EE8123-6441-4817-9964-CE43577B2DE4}" srcOrd="0" destOrd="0" presId="urn:microsoft.com/office/officeart/2005/8/layout/vProcess5"/>
    <dgm:cxn modelId="{90EC158C-5C90-4052-A91A-3694F3323032}" srcId="{B78C0CA1-BC37-41FD-B85E-12227AC82527}" destId="{78BECD46-473E-46DF-A831-5EB90EEC6FC9}" srcOrd="3" destOrd="0" parTransId="{060B1F92-CC23-4B5F-B9BF-7050A6A381EA}" sibTransId="{71037C02-10BA-4CEA-8725-083DDA8C498D}"/>
    <dgm:cxn modelId="{09EA7900-B3F9-4FFA-900F-8459F2B981D5}" type="presOf" srcId="{302FC104-0516-4FE6-A2B8-1B7BD489D9AF}" destId="{0D86B718-A26E-4ADD-B9BA-283AF2747807}" srcOrd="1" destOrd="0" presId="urn:microsoft.com/office/officeart/2005/8/layout/vProcess5"/>
    <dgm:cxn modelId="{3DB8FC68-35C9-4658-8963-532E18547237}" type="presOf" srcId="{71037C02-10BA-4CEA-8725-083DDA8C498D}" destId="{D3A90768-4C2A-44D3-9B9E-93C96CECF825}" srcOrd="0" destOrd="0" presId="urn:microsoft.com/office/officeart/2005/8/layout/vProcess5"/>
    <dgm:cxn modelId="{D687D2C3-4D32-49B8-8576-F4EF741B0E5F}" type="presOf" srcId="{B78C0CA1-BC37-41FD-B85E-12227AC82527}" destId="{251B420E-EEB3-480D-A2CC-D232B1411264}" srcOrd="0" destOrd="0" presId="urn:microsoft.com/office/officeart/2005/8/layout/vProcess5"/>
    <dgm:cxn modelId="{34388F1C-F746-419A-AEBC-D9FE571024A0}" srcId="{B78C0CA1-BC37-41FD-B85E-12227AC82527}" destId="{6AC89EE2-E965-4782-A549-92A5775DB0A6}" srcOrd="1" destOrd="0" parTransId="{B1EFA4C6-C13B-4333-B4DA-9684BD7CE531}" sibTransId="{2E16AE59-57EF-4536-A332-0BFF0E0F7B01}"/>
    <dgm:cxn modelId="{20B2FF4F-AE5F-4EDF-B582-4E4025A8EB5B}" type="presOf" srcId="{59BD47B1-8AD9-4CAF-A682-E9CD1CFBCB2C}" destId="{6ABC593C-911B-4A9B-BC81-3BFF88174A35}" srcOrd="1" destOrd="0" presId="urn:microsoft.com/office/officeart/2005/8/layout/vProcess5"/>
    <dgm:cxn modelId="{B2EA91A1-FE60-4331-BE26-BB6CCE3697C9}" srcId="{B78C0CA1-BC37-41FD-B85E-12227AC82527}" destId="{59BD47B1-8AD9-4CAF-A682-E9CD1CFBCB2C}" srcOrd="0" destOrd="0" parTransId="{418A6927-9D42-4027-9CE7-D93FFE08CD0B}" sibTransId="{B04F0549-F0D6-4B8C-9518-030E6E8A850A}"/>
    <dgm:cxn modelId="{CBB26F5F-8EAF-4BF1-9540-BDB3AE9B713F}" type="presOf" srcId="{78BECD46-473E-46DF-A831-5EB90EEC6FC9}" destId="{FD5AFA7D-8C87-49EA-B10C-53D51FC4FDFF}" srcOrd="0" destOrd="0" presId="urn:microsoft.com/office/officeart/2005/8/layout/vProcess5"/>
    <dgm:cxn modelId="{1A852328-2AA7-415F-AEE1-31AE5D10F802}" type="presOf" srcId="{B1497E79-4958-4EED-8E3A-416EBD4E702B}" destId="{042671AC-DAB4-412E-B728-8B92A930539D}" srcOrd="0" destOrd="0" presId="urn:microsoft.com/office/officeart/2005/8/layout/vProcess5"/>
    <dgm:cxn modelId="{BD03AD4F-B01F-4595-A265-2FFB2BF1700A}" type="presOf" srcId="{59BD47B1-8AD9-4CAF-A682-E9CD1CFBCB2C}" destId="{29A147D4-CABE-4E82-A101-80582EC65287}" srcOrd="0" destOrd="0" presId="urn:microsoft.com/office/officeart/2005/8/layout/vProcess5"/>
    <dgm:cxn modelId="{5ED0AB82-7E90-48B6-8F89-E5EE48431C12}" type="presOf" srcId="{6AC89EE2-E965-4782-A549-92A5775DB0A6}" destId="{F539740A-3F1D-4B3C-AAFC-72D56E90CE45}" srcOrd="0" destOrd="0" presId="urn:microsoft.com/office/officeart/2005/8/layout/vProcess5"/>
    <dgm:cxn modelId="{A79780FE-B3B2-4B07-B351-E11103F7FC01}" type="presOf" srcId="{302FC104-0516-4FE6-A2B8-1B7BD489D9AF}" destId="{3B74CA9C-01C9-4FE2-AA4F-B7D5B0B1D563}" srcOrd="0" destOrd="0" presId="urn:microsoft.com/office/officeart/2005/8/layout/vProcess5"/>
    <dgm:cxn modelId="{2502D70B-42B5-4E47-8FC7-B15C7B148797}" type="presParOf" srcId="{251B420E-EEB3-480D-A2CC-D232B1411264}" destId="{BD80F817-C254-4410-A05C-6F89485AD21B}" srcOrd="0" destOrd="0" presId="urn:microsoft.com/office/officeart/2005/8/layout/vProcess5"/>
    <dgm:cxn modelId="{E2F0CC17-0DA5-4D85-8754-258AD3C08EA4}" type="presParOf" srcId="{251B420E-EEB3-480D-A2CC-D232B1411264}" destId="{29A147D4-CABE-4E82-A101-80582EC65287}" srcOrd="1" destOrd="0" presId="urn:microsoft.com/office/officeart/2005/8/layout/vProcess5"/>
    <dgm:cxn modelId="{69D788C2-3315-4EA4-B8BA-19239E05C4BC}" type="presParOf" srcId="{251B420E-EEB3-480D-A2CC-D232B1411264}" destId="{F539740A-3F1D-4B3C-AAFC-72D56E90CE45}" srcOrd="2" destOrd="0" presId="urn:microsoft.com/office/officeart/2005/8/layout/vProcess5"/>
    <dgm:cxn modelId="{2DABDE80-70AF-4D04-88F8-8A9C27558129}" type="presParOf" srcId="{251B420E-EEB3-480D-A2CC-D232B1411264}" destId="{3B74CA9C-01C9-4FE2-AA4F-B7D5B0B1D563}" srcOrd="3" destOrd="0" presId="urn:microsoft.com/office/officeart/2005/8/layout/vProcess5"/>
    <dgm:cxn modelId="{345CBB11-1474-4A7E-B576-F890CE05F372}" type="presParOf" srcId="{251B420E-EEB3-480D-A2CC-D232B1411264}" destId="{FD5AFA7D-8C87-49EA-B10C-53D51FC4FDFF}" srcOrd="4" destOrd="0" presId="urn:microsoft.com/office/officeart/2005/8/layout/vProcess5"/>
    <dgm:cxn modelId="{AD888FDA-D20C-47B8-85F5-C2824F68FD9B}" type="presParOf" srcId="{251B420E-EEB3-480D-A2CC-D232B1411264}" destId="{3E1F2E74-C15D-45D9-87DF-A0BE56B78C71}" srcOrd="5" destOrd="0" presId="urn:microsoft.com/office/officeart/2005/8/layout/vProcess5"/>
    <dgm:cxn modelId="{C38CD628-E14F-458E-AF36-067B07CDF28C}" type="presParOf" srcId="{251B420E-EEB3-480D-A2CC-D232B1411264}" destId="{B2B76FC2-EABA-4626-B1B9-A0BE3BE559FE}" srcOrd="6" destOrd="0" presId="urn:microsoft.com/office/officeart/2005/8/layout/vProcess5"/>
    <dgm:cxn modelId="{00CAA5D0-C930-4880-8EC0-900F8E6BB2EE}" type="presParOf" srcId="{251B420E-EEB3-480D-A2CC-D232B1411264}" destId="{46EE8123-6441-4817-9964-CE43577B2DE4}" srcOrd="7" destOrd="0" presId="urn:microsoft.com/office/officeart/2005/8/layout/vProcess5"/>
    <dgm:cxn modelId="{5EB744E7-68DD-4E7B-9059-10954C3B092F}" type="presParOf" srcId="{251B420E-EEB3-480D-A2CC-D232B1411264}" destId="{042671AC-DAB4-412E-B728-8B92A930539D}" srcOrd="8" destOrd="0" presId="urn:microsoft.com/office/officeart/2005/8/layout/vProcess5"/>
    <dgm:cxn modelId="{ECB93D0E-8090-494B-83EE-47FCB5F0657F}" type="presParOf" srcId="{251B420E-EEB3-480D-A2CC-D232B1411264}" destId="{D3A90768-4C2A-44D3-9B9E-93C96CECF825}" srcOrd="9" destOrd="0" presId="urn:microsoft.com/office/officeart/2005/8/layout/vProcess5"/>
    <dgm:cxn modelId="{092A5B12-E307-409C-9DF0-6FA26C7370FE}" type="presParOf" srcId="{251B420E-EEB3-480D-A2CC-D232B1411264}" destId="{6ABC593C-911B-4A9B-BC81-3BFF88174A35}" srcOrd="10" destOrd="0" presId="urn:microsoft.com/office/officeart/2005/8/layout/vProcess5"/>
    <dgm:cxn modelId="{C61673D6-CF54-4769-8D96-80E789C4C033}" type="presParOf" srcId="{251B420E-EEB3-480D-A2CC-D232B1411264}" destId="{CBC56DF0-C25B-4AE0-BD8B-B71F8E1C0FFA}" srcOrd="11" destOrd="0" presId="urn:microsoft.com/office/officeart/2005/8/layout/vProcess5"/>
    <dgm:cxn modelId="{F0E71E21-1CE0-4E69-B40A-0D7132509FB3}" type="presParOf" srcId="{251B420E-EEB3-480D-A2CC-D232B1411264}" destId="{0D86B718-A26E-4ADD-B9BA-283AF2747807}" srcOrd="12" destOrd="0" presId="urn:microsoft.com/office/officeart/2005/8/layout/vProcess5"/>
    <dgm:cxn modelId="{D5CCF3D1-30DB-4A90-A450-D93EEF1A0F68}" type="presParOf" srcId="{251B420E-EEB3-480D-A2CC-D232B1411264}" destId="{621DBBE1-D31B-41BB-B668-1E08D3F4381F}" srcOrd="13" destOrd="0" presId="urn:microsoft.com/office/officeart/2005/8/layout/vProcess5"/>
    <dgm:cxn modelId="{D12BDC92-4479-4328-AFD0-F365C1BB071F}" type="presParOf" srcId="{251B420E-EEB3-480D-A2CC-D232B1411264}" destId="{7433B4E3-873D-429D-A44C-6CE8F70B39A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DF776F-960E-4445-AD7F-C02979B4E978}"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SG"/>
        </a:p>
      </dgm:t>
    </dgm:pt>
    <dgm:pt modelId="{A8786F12-42CE-4341-B7D8-0A67CE39880B}">
      <dgm:prSet phldrT="[Text]" custT="1"/>
      <dgm:spPr/>
      <dgm:t>
        <a:bodyPr/>
        <a:lstStyle/>
        <a:p>
          <a:r>
            <a:rPr lang="en-US" sz="2400" dirty="0" smtClean="0">
              <a:latin typeface="Arial" panose="020B0604020202020204" pitchFamily="34" charset="0"/>
              <a:cs typeface="Arial" panose="020B0604020202020204" pitchFamily="34" charset="0"/>
            </a:rPr>
            <a:t>Paralanguage / Tone of voice</a:t>
          </a:r>
          <a:endParaRPr lang="en-SG" sz="2400" dirty="0">
            <a:latin typeface="Arial" panose="020B0604020202020204" pitchFamily="34" charset="0"/>
            <a:cs typeface="Arial" panose="020B0604020202020204" pitchFamily="34" charset="0"/>
          </a:endParaRPr>
        </a:p>
      </dgm:t>
    </dgm:pt>
    <dgm:pt modelId="{39805987-D58E-49DF-AE75-9F02B18C179A}" type="parTrans" cxnId="{8323819F-4401-4C92-958B-123F7F61C985}">
      <dgm:prSet/>
      <dgm:spPr/>
      <dgm:t>
        <a:bodyPr/>
        <a:lstStyle/>
        <a:p>
          <a:endParaRPr lang="en-SG"/>
        </a:p>
      </dgm:t>
    </dgm:pt>
    <dgm:pt modelId="{AB2A48E2-A4DA-4AB2-A848-B2A70813FA02}" type="sibTrans" cxnId="{8323819F-4401-4C92-958B-123F7F61C985}">
      <dgm:prSet/>
      <dgm:spPr/>
      <dgm:t>
        <a:bodyPr/>
        <a:lstStyle/>
        <a:p>
          <a:endParaRPr lang="en-SG"/>
        </a:p>
      </dgm:t>
    </dgm:pt>
    <dgm:pt modelId="{6E7FFF8A-441C-4312-8A6A-636B01ED0FD0}">
      <dgm:prSet phldrT="[Text]" custT="1"/>
      <dgm:spPr/>
      <dgm:t>
        <a:bodyPr/>
        <a:lstStyle/>
        <a:p>
          <a:r>
            <a:rPr lang="en-SG" sz="1800" dirty="0" smtClean="0">
              <a:latin typeface="Arial" panose="020B0604020202020204" pitchFamily="34" charset="0"/>
              <a:cs typeface="Arial" panose="020B0604020202020204" pitchFamily="34" charset="0"/>
            </a:rPr>
            <a:t>Non-verbal qualities and modifiers  (e.g. volume, pitch, rhythm)</a:t>
          </a:r>
          <a:endParaRPr lang="en-SG" sz="1800" dirty="0">
            <a:latin typeface="Arial" panose="020B0604020202020204" pitchFamily="34" charset="0"/>
            <a:cs typeface="Arial" panose="020B0604020202020204" pitchFamily="34" charset="0"/>
          </a:endParaRPr>
        </a:p>
      </dgm:t>
    </dgm:pt>
    <dgm:pt modelId="{557ADA78-5EDF-4661-BF0F-F2353265C85E}" type="parTrans" cxnId="{4A2CB3FA-883D-41A8-A19F-31DD94269676}">
      <dgm:prSet/>
      <dgm:spPr/>
      <dgm:t>
        <a:bodyPr/>
        <a:lstStyle/>
        <a:p>
          <a:endParaRPr lang="en-SG"/>
        </a:p>
      </dgm:t>
    </dgm:pt>
    <dgm:pt modelId="{E4ACDC0D-D008-42E7-968A-03E77811C863}" type="sibTrans" cxnId="{4A2CB3FA-883D-41A8-A19F-31DD94269676}">
      <dgm:prSet/>
      <dgm:spPr/>
      <dgm:t>
        <a:bodyPr/>
        <a:lstStyle/>
        <a:p>
          <a:endParaRPr lang="en-SG"/>
        </a:p>
      </dgm:t>
    </dgm:pt>
    <dgm:pt modelId="{6793E5EF-77A7-4EEC-835A-61B8648357CD}">
      <dgm:prSet phldrT="[Text]" custT="1"/>
      <dgm:spPr/>
      <dgm:t>
        <a:bodyPr/>
        <a:lstStyle/>
        <a:p>
          <a:r>
            <a:rPr lang="en-US" sz="2400" dirty="0" smtClean="0">
              <a:latin typeface="Arial" panose="020B0604020202020204" pitchFamily="34" charset="0"/>
              <a:cs typeface="Arial" panose="020B0604020202020204" pitchFamily="34" charset="0"/>
            </a:rPr>
            <a:t>Kinesics </a:t>
          </a:r>
          <a:br>
            <a:rPr lang="en-US" sz="2400" dirty="0" smtClean="0">
              <a:latin typeface="Arial" panose="020B0604020202020204" pitchFamily="34" charset="0"/>
              <a:cs typeface="Arial" panose="020B0604020202020204" pitchFamily="34" charset="0"/>
            </a:rPr>
          </a:br>
          <a:r>
            <a:rPr lang="en-US" sz="2400" dirty="0" smtClean="0">
              <a:latin typeface="Arial" panose="020B0604020202020204" pitchFamily="34" charset="0"/>
              <a:cs typeface="Arial" panose="020B0604020202020204" pitchFamily="34" charset="0"/>
            </a:rPr>
            <a:t>(Body language)</a:t>
          </a:r>
          <a:endParaRPr lang="en-SG" sz="2400" dirty="0">
            <a:latin typeface="Arial" panose="020B0604020202020204" pitchFamily="34" charset="0"/>
            <a:cs typeface="Arial" panose="020B0604020202020204" pitchFamily="34" charset="0"/>
          </a:endParaRPr>
        </a:p>
      </dgm:t>
    </dgm:pt>
    <dgm:pt modelId="{781E8D05-84ED-4096-815C-9CDC20E37B3B}" type="parTrans" cxnId="{ABDE1D8A-0BAB-48C7-B307-A7F82D06C9FE}">
      <dgm:prSet/>
      <dgm:spPr/>
      <dgm:t>
        <a:bodyPr/>
        <a:lstStyle/>
        <a:p>
          <a:endParaRPr lang="en-SG"/>
        </a:p>
      </dgm:t>
    </dgm:pt>
    <dgm:pt modelId="{4AD41DBF-9B41-4352-A3C1-CDE9A76E7B1D}" type="sibTrans" cxnId="{ABDE1D8A-0BAB-48C7-B307-A7F82D06C9FE}">
      <dgm:prSet/>
      <dgm:spPr/>
      <dgm:t>
        <a:bodyPr/>
        <a:lstStyle/>
        <a:p>
          <a:endParaRPr lang="en-SG"/>
        </a:p>
      </dgm:t>
    </dgm:pt>
    <dgm:pt modelId="{4DB344F8-6198-48DB-9406-DE5647D3E1B4}">
      <dgm:prSet phldrT="[Text]" custT="1"/>
      <dgm:spPr/>
      <dgm:t>
        <a:bodyPr/>
        <a:lstStyle/>
        <a:p>
          <a:r>
            <a:rPr lang="en-US" sz="1800" dirty="0" smtClean="0">
              <a:latin typeface="Arial" panose="020B0604020202020204" pitchFamily="34" charset="0"/>
              <a:cs typeface="Arial" panose="020B0604020202020204" pitchFamily="34" charset="0"/>
            </a:rPr>
            <a:t>Body Movements</a:t>
          </a:r>
          <a:endParaRPr lang="en-SG" sz="1800" dirty="0">
            <a:latin typeface="Arial" panose="020B0604020202020204" pitchFamily="34" charset="0"/>
            <a:cs typeface="Arial" panose="020B0604020202020204" pitchFamily="34" charset="0"/>
          </a:endParaRPr>
        </a:p>
      </dgm:t>
    </dgm:pt>
    <dgm:pt modelId="{750C0F6A-858E-41EC-8CE9-59AF2708C528}" type="parTrans" cxnId="{4FF5AB88-79BC-4516-812D-2FCAB34E5578}">
      <dgm:prSet/>
      <dgm:spPr/>
      <dgm:t>
        <a:bodyPr/>
        <a:lstStyle/>
        <a:p>
          <a:endParaRPr lang="en-SG"/>
        </a:p>
      </dgm:t>
    </dgm:pt>
    <dgm:pt modelId="{8B011259-F6FB-4354-A998-B0C126A5BFD7}" type="sibTrans" cxnId="{4FF5AB88-79BC-4516-812D-2FCAB34E5578}">
      <dgm:prSet/>
      <dgm:spPr/>
      <dgm:t>
        <a:bodyPr/>
        <a:lstStyle/>
        <a:p>
          <a:endParaRPr lang="en-SG"/>
        </a:p>
      </dgm:t>
    </dgm:pt>
    <dgm:pt modelId="{557941F4-B5A9-459E-B0F3-0E7E31ECFB9C}">
      <dgm:prSet phldrT="[Text]" custT="1"/>
      <dgm:spPr/>
      <dgm:t>
        <a:bodyPr/>
        <a:lstStyle/>
        <a:p>
          <a:r>
            <a:rPr lang="en-US" sz="1800" dirty="0" smtClean="0">
              <a:latin typeface="Arial" panose="020B0604020202020204" pitchFamily="34" charset="0"/>
              <a:cs typeface="Arial" panose="020B0604020202020204" pitchFamily="34" charset="0"/>
            </a:rPr>
            <a:t>Postures</a:t>
          </a:r>
          <a:endParaRPr lang="en-SG" sz="1800" dirty="0">
            <a:latin typeface="Arial" panose="020B0604020202020204" pitchFamily="34" charset="0"/>
            <a:cs typeface="Arial" panose="020B0604020202020204" pitchFamily="34" charset="0"/>
          </a:endParaRPr>
        </a:p>
      </dgm:t>
    </dgm:pt>
    <dgm:pt modelId="{0AC8934F-4BED-44F6-B143-7610D6AC610B}" type="parTrans" cxnId="{004F7F4E-2354-4510-BDDB-EB3FCE46D76A}">
      <dgm:prSet/>
      <dgm:spPr/>
      <dgm:t>
        <a:bodyPr/>
        <a:lstStyle/>
        <a:p>
          <a:endParaRPr lang="en-SG"/>
        </a:p>
      </dgm:t>
    </dgm:pt>
    <dgm:pt modelId="{A9DB418D-9C73-4F78-AD8A-14E1E5266A83}" type="sibTrans" cxnId="{004F7F4E-2354-4510-BDDB-EB3FCE46D76A}">
      <dgm:prSet/>
      <dgm:spPr/>
      <dgm:t>
        <a:bodyPr/>
        <a:lstStyle/>
        <a:p>
          <a:endParaRPr lang="en-SG"/>
        </a:p>
      </dgm:t>
    </dgm:pt>
    <dgm:pt modelId="{20F1D6ED-33CF-481A-A87D-92C654AD1CA0}">
      <dgm:prSet phldrT="[Text]" custT="1"/>
      <dgm:spPr/>
      <dgm:t>
        <a:bodyPr/>
        <a:lstStyle/>
        <a:p>
          <a:r>
            <a:rPr lang="en-US" sz="2400" dirty="0" smtClean="0">
              <a:latin typeface="Arial" panose="020B0604020202020204" pitchFamily="34" charset="0"/>
              <a:cs typeface="Arial" panose="020B0604020202020204" pitchFamily="34" charset="0"/>
            </a:rPr>
            <a:t>Facial Expression</a:t>
          </a:r>
          <a:endParaRPr lang="en-SG" sz="2400" dirty="0">
            <a:latin typeface="Arial" panose="020B0604020202020204" pitchFamily="34" charset="0"/>
            <a:cs typeface="Arial" panose="020B0604020202020204" pitchFamily="34" charset="0"/>
          </a:endParaRPr>
        </a:p>
      </dgm:t>
    </dgm:pt>
    <dgm:pt modelId="{22DE994F-477D-44D2-A04A-462FB2D8B5BC}" type="parTrans" cxnId="{ED11C826-6D90-4E6E-805C-505879924086}">
      <dgm:prSet/>
      <dgm:spPr/>
      <dgm:t>
        <a:bodyPr/>
        <a:lstStyle/>
        <a:p>
          <a:endParaRPr lang="en-SG"/>
        </a:p>
      </dgm:t>
    </dgm:pt>
    <dgm:pt modelId="{DA792AD8-AD6D-4EF2-A615-B1B846FDEE25}" type="sibTrans" cxnId="{ED11C826-6D90-4E6E-805C-505879924086}">
      <dgm:prSet/>
      <dgm:spPr/>
      <dgm:t>
        <a:bodyPr/>
        <a:lstStyle/>
        <a:p>
          <a:endParaRPr lang="en-SG"/>
        </a:p>
      </dgm:t>
    </dgm:pt>
    <dgm:pt modelId="{5FDA3E4A-76D5-4660-94EB-7D7D2E8229B0}">
      <dgm:prSet phldrT="[Text]" custT="1"/>
      <dgm:spPr/>
      <dgm:t>
        <a:bodyPr/>
        <a:lstStyle/>
        <a:p>
          <a:r>
            <a:rPr lang="en-US" sz="1800" dirty="0" smtClean="0">
              <a:latin typeface="Arial" panose="020B0604020202020204" pitchFamily="34" charset="0"/>
              <a:cs typeface="Arial" panose="020B0604020202020204" pitchFamily="34" charset="0"/>
            </a:rPr>
            <a:t>Facial Appearance</a:t>
          </a:r>
          <a:endParaRPr lang="en-SG" sz="1800" dirty="0">
            <a:latin typeface="Arial" panose="020B0604020202020204" pitchFamily="34" charset="0"/>
            <a:cs typeface="Arial" panose="020B0604020202020204" pitchFamily="34" charset="0"/>
          </a:endParaRPr>
        </a:p>
      </dgm:t>
    </dgm:pt>
    <dgm:pt modelId="{7D94E3DD-EBBB-4FD7-AC1A-9672E8397171}" type="parTrans" cxnId="{284483B1-CAA3-4D27-A52A-BDECB100D0DC}">
      <dgm:prSet/>
      <dgm:spPr/>
      <dgm:t>
        <a:bodyPr/>
        <a:lstStyle/>
        <a:p>
          <a:endParaRPr lang="en-SG"/>
        </a:p>
      </dgm:t>
    </dgm:pt>
    <dgm:pt modelId="{C2B06F72-3422-4778-A252-B8C4D39E0663}" type="sibTrans" cxnId="{284483B1-CAA3-4D27-A52A-BDECB100D0DC}">
      <dgm:prSet/>
      <dgm:spPr/>
      <dgm:t>
        <a:bodyPr/>
        <a:lstStyle/>
        <a:p>
          <a:endParaRPr lang="en-SG"/>
        </a:p>
      </dgm:t>
    </dgm:pt>
    <dgm:pt modelId="{A47C6422-BCDE-4F61-BF74-EDE3CC72E0D9}">
      <dgm:prSet phldrT="[Text]" custT="1"/>
      <dgm:spPr/>
      <dgm:t>
        <a:bodyPr/>
        <a:lstStyle/>
        <a:p>
          <a:r>
            <a:rPr lang="en-US" sz="2400" dirty="0" smtClean="0">
              <a:latin typeface="Arial" panose="020B0604020202020204" pitchFamily="34" charset="0"/>
              <a:cs typeface="Arial" panose="020B0604020202020204" pitchFamily="34" charset="0"/>
            </a:rPr>
            <a:t>Physical Appearance</a:t>
          </a:r>
          <a:endParaRPr lang="en-SG" sz="2400" dirty="0">
            <a:latin typeface="Arial" panose="020B0604020202020204" pitchFamily="34" charset="0"/>
            <a:cs typeface="Arial" panose="020B0604020202020204" pitchFamily="34" charset="0"/>
          </a:endParaRPr>
        </a:p>
      </dgm:t>
    </dgm:pt>
    <dgm:pt modelId="{BAAF647B-652D-4E98-AB0C-181590D5FA59}" type="parTrans" cxnId="{2BF35308-EFF6-4393-958F-D8950D27A6C2}">
      <dgm:prSet/>
      <dgm:spPr/>
      <dgm:t>
        <a:bodyPr/>
        <a:lstStyle/>
        <a:p>
          <a:endParaRPr lang="en-SG"/>
        </a:p>
      </dgm:t>
    </dgm:pt>
    <dgm:pt modelId="{C0B34199-9BC1-4F89-AD26-6300F3986D23}" type="sibTrans" cxnId="{2BF35308-EFF6-4393-958F-D8950D27A6C2}">
      <dgm:prSet/>
      <dgm:spPr/>
      <dgm:t>
        <a:bodyPr/>
        <a:lstStyle/>
        <a:p>
          <a:endParaRPr lang="en-SG"/>
        </a:p>
      </dgm:t>
    </dgm:pt>
    <dgm:pt modelId="{17445582-EB26-4803-A353-F0C4F4CE9797}">
      <dgm:prSet phldrT="[Text]" custT="1"/>
      <dgm:spPr/>
      <dgm:t>
        <a:bodyPr/>
        <a:lstStyle/>
        <a:p>
          <a:r>
            <a:rPr lang="en-US" sz="1800" dirty="0" smtClean="0">
              <a:latin typeface="Arial" panose="020B0604020202020204" pitchFamily="34" charset="0"/>
              <a:cs typeface="Arial" panose="020B0604020202020204" pitchFamily="34" charset="0"/>
            </a:rPr>
            <a:t>Dressing</a:t>
          </a:r>
          <a:endParaRPr lang="en-SG" sz="1800" dirty="0">
            <a:latin typeface="Arial" panose="020B0604020202020204" pitchFamily="34" charset="0"/>
            <a:cs typeface="Arial" panose="020B0604020202020204" pitchFamily="34" charset="0"/>
          </a:endParaRPr>
        </a:p>
      </dgm:t>
    </dgm:pt>
    <dgm:pt modelId="{97BC4197-5D54-4E8B-9453-A6B3C6F9A64D}" type="parTrans" cxnId="{66416E9C-AD8B-4A38-9003-1E6844E318F1}">
      <dgm:prSet/>
      <dgm:spPr/>
      <dgm:t>
        <a:bodyPr/>
        <a:lstStyle/>
        <a:p>
          <a:endParaRPr lang="en-SG"/>
        </a:p>
      </dgm:t>
    </dgm:pt>
    <dgm:pt modelId="{7619C4EB-741A-4DE0-8A46-C1E69C72260A}" type="sibTrans" cxnId="{66416E9C-AD8B-4A38-9003-1E6844E318F1}">
      <dgm:prSet/>
      <dgm:spPr/>
      <dgm:t>
        <a:bodyPr/>
        <a:lstStyle/>
        <a:p>
          <a:endParaRPr lang="en-SG"/>
        </a:p>
      </dgm:t>
    </dgm:pt>
    <dgm:pt modelId="{2896188E-FB32-4460-A096-435AD4EABE62}">
      <dgm:prSet phldrT="[Text]" custT="1"/>
      <dgm:spPr/>
      <dgm:t>
        <a:bodyPr/>
        <a:lstStyle/>
        <a:p>
          <a:r>
            <a:rPr lang="en-US" sz="1800" dirty="0" smtClean="0">
              <a:latin typeface="Arial" panose="020B0604020202020204" pitchFamily="34" charset="0"/>
              <a:cs typeface="Arial" panose="020B0604020202020204" pitchFamily="34" charset="0"/>
            </a:rPr>
            <a:t>Facial Cues  (intentional / spontaneous)</a:t>
          </a:r>
          <a:endParaRPr lang="en-SG" sz="1800" dirty="0">
            <a:latin typeface="Arial" panose="020B0604020202020204" pitchFamily="34" charset="0"/>
            <a:cs typeface="Arial" panose="020B0604020202020204" pitchFamily="34" charset="0"/>
          </a:endParaRPr>
        </a:p>
      </dgm:t>
    </dgm:pt>
    <dgm:pt modelId="{942E6021-0E49-4D9C-936D-126EA988A787}" type="parTrans" cxnId="{B4B8B959-68E1-4424-BE6F-340B228DB500}">
      <dgm:prSet/>
      <dgm:spPr/>
      <dgm:t>
        <a:bodyPr/>
        <a:lstStyle/>
        <a:p>
          <a:endParaRPr lang="en-SG"/>
        </a:p>
      </dgm:t>
    </dgm:pt>
    <dgm:pt modelId="{5A9B6F60-565B-437F-B21D-FB9F2921E5C7}" type="sibTrans" cxnId="{B4B8B959-68E1-4424-BE6F-340B228DB500}">
      <dgm:prSet/>
      <dgm:spPr/>
      <dgm:t>
        <a:bodyPr/>
        <a:lstStyle/>
        <a:p>
          <a:endParaRPr lang="en-SG"/>
        </a:p>
      </dgm:t>
    </dgm:pt>
    <dgm:pt modelId="{2F22BDE3-F183-4F7E-AE3C-65A47976BE81}">
      <dgm:prSet phldrT="[Text]" custT="1"/>
      <dgm:spPr/>
      <dgm:t>
        <a:bodyPr/>
        <a:lstStyle/>
        <a:p>
          <a:r>
            <a:rPr lang="en-SG" sz="1800" dirty="0" smtClean="0">
              <a:latin typeface="Arial" panose="020B0604020202020204" pitchFamily="34" charset="0"/>
              <a:cs typeface="Arial" panose="020B0604020202020204" pitchFamily="34" charset="0"/>
            </a:rPr>
            <a:t>Use of fillers </a:t>
          </a:r>
          <a:endParaRPr lang="en-SG" sz="1800" dirty="0">
            <a:latin typeface="Arial" panose="020B0604020202020204" pitchFamily="34" charset="0"/>
            <a:cs typeface="Arial" panose="020B0604020202020204" pitchFamily="34" charset="0"/>
          </a:endParaRPr>
        </a:p>
      </dgm:t>
    </dgm:pt>
    <dgm:pt modelId="{5B42D42B-4A3F-405F-810C-AB589CCFD815}" type="parTrans" cxnId="{25C3B805-85E5-401C-B124-C64862B3A6A9}">
      <dgm:prSet/>
      <dgm:spPr/>
      <dgm:t>
        <a:bodyPr/>
        <a:lstStyle/>
        <a:p>
          <a:endParaRPr lang="en-SG"/>
        </a:p>
      </dgm:t>
    </dgm:pt>
    <dgm:pt modelId="{28323B04-AF61-4C17-99DC-1667752075C1}" type="sibTrans" cxnId="{25C3B805-85E5-401C-B124-C64862B3A6A9}">
      <dgm:prSet/>
      <dgm:spPr/>
      <dgm:t>
        <a:bodyPr/>
        <a:lstStyle/>
        <a:p>
          <a:endParaRPr lang="en-SG"/>
        </a:p>
      </dgm:t>
    </dgm:pt>
    <dgm:pt modelId="{868D0B68-305C-494A-9547-CE5FD0BDCA98}">
      <dgm:prSet custT="1"/>
      <dgm:spPr/>
      <dgm:t>
        <a:bodyPr/>
        <a:lstStyle/>
        <a:p>
          <a:r>
            <a:rPr lang="en-SG" sz="1800" dirty="0" smtClean="0">
              <a:latin typeface="Arial" panose="020B0604020202020204" pitchFamily="34" charset="0"/>
              <a:cs typeface="Arial" panose="020B0604020202020204" pitchFamily="34" charset="0"/>
            </a:rPr>
            <a:t>Artifacts (e.g. jewellery, personal belongings, accessories etc.)</a:t>
          </a:r>
        </a:p>
      </dgm:t>
    </dgm:pt>
    <dgm:pt modelId="{A4C951FF-E45C-474C-B5A2-874EBAFFCDAC}" type="parTrans" cxnId="{013ADED9-356A-4544-83CC-361782739564}">
      <dgm:prSet/>
      <dgm:spPr/>
      <dgm:t>
        <a:bodyPr/>
        <a:lstStyle/>
        <a:p>
          <a:endParaRPr lang="en-SG"/>
        </a:p>
      </dgm:t>
    </dgm:pt>
    <dgm:pt modelId="{9FEABCC8-73B3-43C2-839E-6479A369C809}" type="sibTrans" cxnId="{013ADED9-356A-4544-83CC-361782739564}">
      <dgm:prSet/>
      <dgm:spPr/>
      <dgm:t>
        <a:bodyPr/>
        <a:lstStyle/>
        <a:p>
          <a:endParaRPr lang="en-SG"/>
        </a:p>
      </dgm:t>
    </dgm:pt>
    <dgm:pt modelId="{BA7783A6-6DD8-4B24-9BFC-7F642AE6258B}">
      <dgm:prSet phldrT="[Text]" custT="1"/>
      <dgm:spPr/>
      <dgm:t>
        <a:bodyPr/>
        <a:lstStyle/>
        <a:p>
          <a:r>
            <a:rPr lang="en-US" sz="1800" dirty="0" smtClean="0">
              <a:latin typeface="Arial" panose="020B0604020202020204" pitchFamily="34" charset="0"/>
              <a:cs typeface="Arial" panose="020B0604020202020204" pitchFamily="34" charset="0"/>
            </a:rPr>
            <a:t>Gestures</a:t>
          </a:r>
          <a:endParaRPr lang="en-SG" sz="1800" dirty="0">
            <a:latin typeface="Arial" panose="020B0604020202020204" pitchFamily="34" charset="0"/>
            <a:cs typeface="Arial" panose="020B0604020202020204" pitchFamily="34" charset="0"/>
          </a:endParaRPr>
        </a:p>
      </dgm:t>
    </dgm:pt>
    <dgm:pt modelId="{5820E8E7-1DDF-4220-BDA3-5EFE0FAB99EC}" type="parTrans" cxnId="{8650F920-C459-4D49-BB77-8F67C16C7D55}">
      <dgm:prSet/>
      <dgm:spPr/>
      <dgm:t>
        <a:bodyPr/>
        <a:lstStyle/>
        <a:p>
          <a:endParaRPr lang="en-US"/>
        </a:p>
      </dgm:t>
    </dgm:pt>
    <dgm:pt modelId="{47EF53E1-4D9C-4205-AA70-75BD320D3203}" type="sibTrans" cxnId="{8650F920-C459-4D49-BB77-8F67C16C7D55}">
      <dgm:prSet/>
      <dgm:spPr/>
      <dgm:t>
        <a:bodyPr/>
        <a:lstStyle/>
        <a:p>
          <a:endParaRPr lang="en-US"/>
        </a:p>
      </dgm:t>
    </dgm:pt>
    <dgm:pt modelId="{9D297D6C-CA46-404E-AE7E-A2CE510E4C19}">
      <dgm:prSet phldrT="[Text]" custT="1"/>
      <dgm:spPr/>
      <dgm:t>
        <a:bodyPr/>
        <a:lstStyle/>
        <a:p>
          <a:r>
            <a:rPr lang="en-SG" sz="1800" dirty="0" smtClean="0">
              <a:latin typeface="Arial" panose="020B0604020202020204" pitchFamily="34" charset="0"/>
              <a:cs typeface="Arial" panose="020B0604020202020204" pitchFamily="34" charset="0"/>
            </a:rPr>
            <a:t>Eye Contact</a:t>
          </a:r>
          <a:endParaRPr lang="en-SG" sz="1800" dirty="0">
            <a:latin typeface="Arial" panose="020B0604020202020204" pitchFamily="34" charset="0"/>
            <a:cs typeface="Arial" panose="020B0604020202020204" pitchFamily="34" charset="0"/>
          </a:endParaRPr>
        </a:p>
      </dgm:t>
    </dgm:pt>
    <dgm:pt modelId="{F9169232-84ED-4E52-8AE9-32311FBBD84D}" type="parTrans" cxnId="{786715EA-7B3A-434E-9499-D51978F84A89}">
      <dgm:prSet/>
      <dgm:spPr/>
      <dgm:t>
        <a:bodyPr/>
        <a:lstStyle/>
        <a:p>
          <a:endParaRPr lang="en-US"/>
        </a:p>
      </dgm:t>
    </dgm:pt>
    <dgm:pt modelId="{4AC61A11-3D78-4241-94EB-C9D66143633B}" type="sibTrans" cxnId="{786715EA-7B3A-434E-9499-D51978F84A89}">
      <dgm:prSet/>
      <dgm:spPr/>
      <dgm:t>
        <a:bodyPr/>
        <a:lstStyle/>
        <a:p>
          <a:endParaRPr lang="en-US"/>
        </a:p>
      </dgm:t>
    </dgm:pt>
    <dgm:pt modelId="{8690CA8C-CB65-4D3B-BF2E-0794209F0A40}" type="pres">
      <dgm:prSet presAssocID="{91DF776F-960E-4445-AD7F-C02979B4E978}" presName="Name0" presStyleCnt="0">
        <dgm:presLayoutVars>
          <dgm:dir/>
          <dgm:animLvl val="lvl"/>
          <dgm:resizeHandles val="exact"/>
        </dgm:presLayoutVars>
      </dgm:prSet>
      <dgm:spPr/>
      <dgm:t>
        <a:bodyPr/>
        <a:lstStyle/>
        <a:p>
          <a:endParaRPr lang="en-SG"/>
        </a:p>
      </dgm:t>
    </dgm:pt>
    <dgm:pt modelId="{73D73FE1-54E5-407F-8A7A-050DD7513FA6}" type="pres">
      <dgm:prSet presAssocID="{A8786F12-42CE-4341-B7D8-0A67CE39880B}" presName="linNode" presStyleCnt="0"/>
      <dgm:spPr/>
    </dgm:pt>
    <dgm:pt modelId="{3616D8EA-C1FF-477D-865C-D0A25EFAFEBA}" type="pres">
      <dgm:prSet presAssocID="{A8786F12-42CE-4341-B7D8-0A67CE39880B}" presName="parentText" presStyleLbl="node1" presStyleIdx="0" presStyleCnt="4">
        <dgm:presLayoutVars>
          <dgm:chMax val="1"/>
          <dgm:bulletEnabled val="1"/>
        </dgm:presLayoutVars>
      </dgm:prSet>
      <dgm:spPr/>
      <dgm:t>
        <a:bodyPr/>
        <a:lstStyle/>
        <a:p>
          <a:endParaRPr lang="en-SG"/>
        </a:p>
      </dgm:t>
    </dgm:pt>
    <dgm:pt modelId="{C6FC03FD-A361-45E0-9C44-EC01205E4DBC}" type="pres">
      <dgm:prSet presAssocID="{A8786F12-42CE-4341-B7D8-0A67CE39880B}" presName="descendantText" presStyleLbl="alignAccFollowNode1" presStyleIdx="0" presStyleCnt="4">
        <dgm:presLayoutVars>
          <dgm:bulletEnabled val="1"/>
        </dgm:presLayoutVars>
      </dgm:prSet>
      <dgm:spPr/>
      <dgm:t>
        <a:bodyPr/>
        <a:lstStyle/>
        <a:p>
          <a:endParaRPr lang="en-SG"/>
        </a:p>
      </dgm:t>
    </dgm:pt>
    <dgm:pt modelId="{0D741CF3-9B1E-4175-BE88-90EC075BF3AF}" type="pres">
      <dgm:prSet presAssocID="{AB2A48E2-A4DA-4AB2-A848-B2A70813FA02}" presName="sp" presStyleCnt="0"/>
      <dgm:spPr/>
    </dgm:pt>
    <dgm:pt modelId="{824B7FAD-990F-46E6-A894-9F29885EBA71}" type="pres">
      <dgm:prSet presAssocID="{6793E5EF-77A7-4EEC-835A-61B8648357CD}" presName="linNode" presStyleCnt="0"/>
      <dgm:spPr/>
    </dgm:pt>
    <dgm:pt modelId="{C9B1BAF7-DDFF-4077-AE04-F59618A680F1}" type="pres">
      <dgm:prSet presAssocID="{6793E5EF-77A7-4EEC-835A-61B8648357CD}" presName="parentText" presStyleLbl="node1" presStyleIdx="1" presStyleCnt="4" custLinFactNeighborX="-5785" custLinFactNeighborY="3763">
        <dgm:presLayoutVars>
          <dgm:chMax val="1"/>
          <dgm:bulletEnabled val="1"/>
        </dgm:presLayoutVars>
      </dgm:prSet>
      <dgm:spPr/>
      <dgm:t>
        <a:bodyPr/>
        <a:lstStyle/>
        <a:p>
          <a:endParaRPr lang="en-SG"/>
        </a:p>
      </dgm:t>
    </dgm:pt>
    <dgm:pt modelId="{FF1E2BE2-F580-4F8E-8032-12AF75210124}" type="pres">
      <dgm:prSet presAssocID="{6793E5EF-77A7-4EEC-835A-61B8648357CD}" presName="descendantText" presStyleLbl="alignAccFollowNode1" presStyleIdx="1" presStyleCnt="4">
        <dgm:presLayoutVars>
          <dgm:bulletEnabled val="1"/>
        </dgm:presLayoutVars>
      </dgm:prSet>
      <dgm:spPr/>
      <dgm:t>
        <a:bodyPr/>
        <a:lstStyle/>
        <a:p>
          <a:endParaRPr lang="en-SG"/>
        </a:p>
      </dgm:t>
    </dgm:pt>
    <dgm:pt modelId="{57F16D27-37D6-4BC1-87D3-3D82FBFC3582}" type="pres">
      <dgm:prSet presAssocID="{4AD41DBF-9B41-4352-A3C1-CDE9A76E7B1D}" presName="sp" presStyleCnt="0"/>
      <dgm:spPr/>
    </dgm:pt>
    <dgm:pt modelId="{6D28DFCC-BD4C-4E22-AF57-A08CD9AAF8ED}" type="pres">
      <dgm:prSet presAssocID="{20F1D6ED-33CF-481A-A87D-92C654AD1CA0}" presName="linNode" presStyleCnt="0"/>
      <dgm:spPr/>
    </dgm:pt>
    <dgm:pt modelId="{D8913554-5591-456E-9454-111305C1E698}" type="pres">
      <dgm:prSet presAssocID="{20F1D6ED-33CF-481A-A87D-92C654AD1CA0}" presName="parentText" presStyleLbl="node1" presStyleIdx="2" presStyleCnt="4">
        <dgm:presLayoutVars>
          <dgm:chMax val="1"/>
          <dgm:bulletEnabled val="1"/>
        </dgm:presLayoutVars>
      </dgm:prSet>
      <dgm:spPr/>
      <dgm:t>
        <a:bodyPr/>
        <a:lstStyle/>
        <a:p>
          <a:endParaRPr lang="en-SG"/>
        </a:p>
      </dgm:t>
    </dgm:pt>
    <dgm:pt modelId="{8471A247-8A4E-4D90-B57D-F32CC7A99D4C}" type="pres">
      <dgm:prSet presAssocID="{20F1D6ED-33CF-481A-A87D-92C654AD1CA0}" presName="descendantText" presStyleLbl="alignAccFollowNode1" presStyleIdx="2" presStyleCnt="4">
        <dgm:presLayoutVars>
          <dgm:bulletEnabled val="1"/>
        </dgm:presLayoutVars>
      </dgm:prSet>
      <dgm:spPr/>
      <dgm:t>
        <a:bodyPr/>
        <a:lstStyle/>
        <a:p>
          <a:endParaRPr lang="en-SG"/>
        </a:p>
      </dgm:t>
    </dgm:pt>
    <dgm:pt modelId="{CD540598-5029-409A-8123-99806B3CFA5E}" type="pres">
      <dgm:prSet presAssocID="{DA792AD8-AD6D-4EF2-A615-B1B846FDEE25}" presName="sp" presStyleCnt="0"/>
      <dgm:spPr/>
    </dgm:pt>
    <dgm:pt modelId="{411B8A98-B2E3-4FFC-916E-9DC4B9EF004E}" type="pres">
      <dgm:prSet presAssocID="{A47C6422-BCDE-4F61-BF74-EDE3CC72E0D9}" presName="linNode" presStyleCnt="0"/>
      <dgm:spPr/>
    </dgm:pt>
    <dgm:pt modelId="{61DEF1CF-9E92-4D3C-A6D2-AD144F545803}" type="pres">
      <dgm:prSet presAssocID="{A47C6422-BCDE-4F61-BF74-EDE3CC72E0D9}" presName="parentText" presStyleLbl="node1" presStyleIdx="3" presStyleCnt="4">
        <dgm:presLayoutVars>
          <dgm:chMax val="1"/>
          <dgm:bulletEnabled val="1"/>
        </dgm:presLayoutVars>
      </dgm:prSet>
      <dgm:spPr/>
      <dgm:t>
        <a:bodyPr/>
        <a:lstStyle/>
        <a:p>
          <a:endParaRPr lang="en-SG"/>
        </a:p>
      </dgm:t>
    </dgm:pt>
    <dgm:pt modelId="{B1D6105B-8D6F-42A0-9948-0C29E8BB6417}" type="pres">
      <dgm:prSet presAssocID="{A47C6422-BCDE-4F61-BF74-EDE3CC72E0D9}" presName="descendantText" presStyleLbl="alignAccFollowNode1" presStyleIdx="3" presStyleCnt="4" custLinFactNeighborX="-2051" custLinFactNeighborY="-5256">
        <dgm:presLayoutVars>
          <dgm:bulletEnabled val="1"/>
        </dgm:presLayoutVars>
      </dgm:prSet>
      <dgm:spPr/>
      <dgm:t>
        <a:bodyPr/>
        <a:lstStyle/>
        <a:p>
          <a:endParaRPr lang="en-SG"/>
        </a:p>
      </dgm:t>
    </dgm:pt>
  </dgm:ptLst>
  <dgm:cxnLst>
    <dgm:cxn modelId="{D2FD6CF3-DB3C-4458-BCD2-EB4B16EE9A46}" type="presOf" srcId="{557941F4-B5A9-459E-B0F3-0E7E31ECFB9C}" destId="{FF1E2BE2-F580-4F8E-8032-12AF75210124}" srcOrd="0" destOrd="2" presId="urn:microsoft.com/office/officeart/2005/8/layout/vList5"/>
    <dgm:cxn modelId="{07B2CC5C-6AA7-4C43-877C-319D4DA8DC21}" type="presOf" srcId="{2F22BDE3-F183-4F7E-AE3C-65A47976BE81}" destId="{C6FC03FD-A361-45E0-9C44-EC01205E4DBC}" srcOrd="0" destOrd="1" presId="urn:microsoft.com/office/officeart/2005/8/layout/vList5"/>
    <dgm:cxn modelId="{8650F920-C459-4D49-BB77-8F67C16C7D55}" srcId="{6793E5EF-77A7-4EEC-835A-61B8648357CD}" destId="{BA7783A6-6DD8-4B24-9BFC-7F642AE6258B}" srcOrd="1" destOrd="0" parTransId="{5820E8E7-1DDF-4220-BDA3-5EFE0FAB99EC}" sibTransId="{47EF53E1-4D9C-4205-AA70-75BD320D3203}"/>
    <dgm:cxn modelId="{A0EF5083-39AD-44F9-AC17-F3B1999F8B8F}" type="presOf" srcId="{A8786F12-42CE-4341-B7D8-0A67CE39880B}" destId="{3616D8EA-C1FF-477D-865C-D0A25EFAFEBA}" srcOrd="0" destOrd="0" presId="urn:microsoft.com/office/officeart/2005/8/layout/vList5"/>
    <dgm:cxn modelId="{B4B8B959-68E1-4424-BE6F-340B228DB500}" srcId="{20F1D6ED-33CF-481A-A87D-92C654AD1CA0}" destId="{2896188E-FB32-4460-A096-435AD4EABE62}" srcOrd="1" destOrd="0" parTransId="{942E6021-0E49-4D9C-936D-126EA988A787}" sibTransId="{5A9B6F60-565B-437F-B21D-FB9F2921E5C7}"/>
    <dgm:cxn modelId="{BF77CEEA-CBD7-42BD-B477-4023FB4DBEC4}" type="presOf" srcId="{A47C6422-BCDE-4F61-BF74-EDE3CC72E0D9}" destId="{61DEF1CF-9E92-4D3C-A6D2-AD144F545803}" srcOrd="0" destOrd="0" presId="urn:microsoft.com/office/officeart/2005/8/layout/vList5"/>
    <dgm:cxn modelId="{B04B085F-EDD2-4013-8536-62ED59B97CE4}" type="presOf" srcId="{91DF776F-960E-4445-AD7F-C02979B4E978}" destId="{8690CA8C-CB65-4D3B-BF2E-0794209F0A40}" srcOrd="0" destOrd="0" presId="urn:microsoft.com/office/officeart/2005/8/layout/vList5"/>
    <dgm:cxn modelId="{87216486-4FB3-4496-ABF2-F6CC8B3E387B}" type="presOf" srcId="{20F1D6ED-33CF-481A-A87D-92C654AD1CA0}" destId="{D8913554-5591-456E-9454-111305C1E698}" srcOrd="0" destOrd="0" presId="urn:microsoft.com/office/officeart/2005/8/layout/vList5"/>
    <dgm:cxn modelId="{38C5AA0E-E554-46B1-A262-81ABE6C328B6}" type="presOf" srcId="{6E7FFF8A-441C-4312-8A6A-636B01ED0FD0}" destId="{C6FC03FD-A361-45E0-9C44-EC01205E4DBC}" srcOrd="0" destOrd="0" presId="urn:microsoft.com/office/officeart/2005/8/layout/vList5"/>
    <dgm:cxn modelId="{4A2CB3FA-883D-41A8-A19F-31DD94269676}" srcId="{A8786F12-42CE-4341-B7D8-0A67CE39880B}" destId="{6E7FFF8A-441C-4312-8A6A-636B01ED0FD0}" srcOrd="0" destOrd="0" parTransId="{557ADA78-5EDF-4661-BF0F-F2353265C85E}" sibTransId="{E4ACDC0D-D008-42E7-968A-03E77811C863}"/>
    <dgm:cxn modelId="{05C11A5B-9C45-4808-B6C9-1F7EC71D6F40}" type="presOf" srcId="{868D0B68-305C-494A-9547-CE5FD0BDCA98}" destId="{B1D6105B-8D6F-42A0-9948-0C29E8BB6417}" srcOrd="0" destOrd="1" presId="urn:microsoft.com/office/officeart/2005/8/layout/vList5"/>
    <dgm:cxn modelId="{4C1E0FCB-AAC3-4789-8A47-6B9F67569D50}" type="presOf" srcId="{4DB344F8-6198-48DB-9406-DE5647D3E1B4}" destId="{FF1E2BE2-F580-4F8E-8032-12AF75210124}" srcOrd="0" destOrd="0" presId="urn:microsoft.com/office/officeart/2005/8/layout/vList5"/>
    <dgm:cxn modelId="{004F7F4E-2354-4510-BDDB-EB3FCE46D76A}" srcId="{6793E5EF-77A7-4EEC-835A-61B8648357CD}" destId="{557941F4-B5A9-459E-B0F3-0E7E31ECFB9C}" srcOrd="2" destOrd="0" parTransId="{0AC8934F-4BED-44F6-B143-7610D6AC610B}" sibTransId="{A9DB418D-9C73-4F78-AD8A-14E1E5266A83}"/>
    <dgm:cxn modelId="{4FF5AB88-79BC-4516-812D-2FCAB34E5578}" srcId="{6793E5EF-77A7-4EEC-835A-61B8648357CD}" destId="{4DB344F8-6198-48DB-9406-DE5647D3E1B4}" srcOrd="0" destOrd="0" parTransId="{750C0F6A-858E-41EC-8CE9-59AF2708C528}" sibTransId="{8B011259-F6FB-4354-A998-B0C126A5BFD7}"/>
    <dgm:cxn modelId="{89660741-0C88-4607-9DCD-896EA26B577C}" type="presOf" srcId="{2896188E-FB32-4460-A096-435AD4EABE62}" destId="{8471A247-8A4E-4D90-B57D-F32CC7A99D4C}" srcOrd="0" destOrd="1" presId="urn:microsoft.com/office/officeart/2005/8/layout/vList5"/>
    <dgm:cxn modelId="{284483B1-CAA3-4D27-A52A-BDECB100D0DC}" srcId="{20F1D6ED-33CF-481A-A87D-92C654AD1CA0}" destId="{5FDA3E4A-76D5-4660-94EB-7D7D2E8229B0}" srcOrd="0" destOrd="0" parTransId="{7D94E3DD-EBBB-4FD7-AC1A-9672E8397171}" sibTransId="{C2B06F72-3422-4778-A252-B8C4D39E0663}"/>
    <dgm:cxn modelId="{786715EA-7B3A-434E-9499-D51978F84A89}" srcId="{20F1D6ED-33CF-481A-A87D-92C654AD1CA0}" destId="{9D297D6C-CA46-404E-AE7E-A2CE510E4C19}" srcOrd="2" destOrd="0" parTransId="{F9169232-84ED-4E52-8AE9-32311FBBD84D}" sibTransId="{4AC61A11-3D78-4241-94EB-C9D66143633B}"/>
    <dgm:cxn modelId="{91F4B61D-29B4-4627-9941-CBC95AC452C6}" type="presOf" srcId="{5FDA3E4A-76D5-4660-94EB-7D7D2E8229B0}" destId="{8471A247-8A4E-4D90-B57D-F32CC7A99D4C}" srcOrd="0" destOrd="0" presId="urn:microsoft.com/office/officeart/2005/8/layout/vList5"/>
    <dgm:cxn modelId="{5E54D813-3CF7-46C8-88B1-1619DCC88D56}" type="presOf" srcId="{17445582-EB26-4803-A353-F0C4F4CE9797}" destId="{B1D6105B-8D6F-42A0-9948-0C29E8BB6417}" srcOrd="0" destOrd="0" presId="urn:microsoft.com/office/officeart/2005/8/layout/vList5"/>
    <dgm:cxn modelId="{ABDE1D8A-0BAB-48C7-B307-A7F82D06C9FE}" srcId="{91DF776F-960E-4445-AD7F-C02979B4E978}" destId="{6793E5EF-77A7-4EEC-835A-61B8648357CD}" srcOrd="1" destOrd="0" parTransId="{781E8D05-84ED-4096-815C-9CDC20E37B3B}" sibTransId="{4AD41DBF-9B41-4352-A3C1-CDE9A76E7B1D}"/>
    <dgm:cxn modelId="{43E587AC-FC08-49F8-9B23-112C4061CE5A}" type="presOf" srcId="{9D297D6C-CA46-404E-AE7E-A2CE510E4C19}" destId="{8471A247-8A4E-4D90-B57D-F32CC7A99D4C}" srcOrd="0" destOrd="2" presId="urn:microsoft.com/office/officeart/2005/8/layout/vList5"/>
    <dgm:cxn modelId="{7E69819A-5B1E-4D15-A9BD-714EF14A53C8}" type="presOf" srcId="{6793E5EF-77A7-4EEC-835A-61B8648357CD}" destId="{C9B1BAF7-DDFF-4077-AE04-F59618A680F1}" srcOrd="0" destOrd="0" presId="urn:microsoft.com/office/officeart/2005/8/layout/vList5"/>
    <dgm:cxn modelId="{A758F557-8F22-497E-BF6C-4DD73529D2CF}" type="presOf" srcId="{BA7783A6-6DD8-4B24-9BFC-7F642AE6258B}" destId="{FF1E2BE2-F580-4F8E-8032-12AF75210124}" srcOrd="0" destOrd="1" presId="urn:microsoft.com/office/officeart/2005/8/layout/vList5"/>
    <dgm:cxn modelId="{2BF35308-EFF6-4393-958F-D8950D27A6C2}" srcId="{91DF776F-960E-4445-AD7F-C02979B4E978}" destId="{A47C6422-BCDE-4F61-BF74-EDE3CC72E0D9}" srcOrd="3" destOrd="0" parTransId="{BAAF647B-652D-4E98-AB0C-181590D5FA59}" sibTransId="{C0B34199-9BC1-4F89-AD26-6300F3986D23}"/>
    <dgm:cxn modelId="{013ADED9-356A-4544-83CC-361782739564}" srcId="{A47C6422-BCDE-4F61-BF74-EDE3CC72E0D9}" destId="{868D0B68-305C-494A-9547-CE5FD0BDCA98}" srcOrd="1" destOrd="0" parTransId="{A4C951FF-E45C-474C-B5A2-874EBAFFCDAC}" sibTransId="{9FEABCC8-73B3-43C2-839E-6479A369C809}"/>
    <dgm:cxn modelId="{8323819F-4401-4C92-958B-123F7F61C985}" srcId="{91DF776F-960E-4445-AD7F-C02979B4E978}" destId="{A8786F12-42CE-4341-B7D8-0A67CE39880B}" srcOrd="0" destOrd="0" parTransId="{39805987-D58E-49DF-AE75-9F02B18C179A}" sibTransId="{AB2A48E2-A4DA-4AB2-A848-B2A70813FA02}"/>
    <dgm:cxn modelId="{66416E9C-AD8B-4A38-9003-1E6844E318F1}" srcId="{A47C6422-BCDE-4F61-BF74-EDE3CC72E0D9}" destId="{17445582-EB26-4803-A353-F0C4F4CE9797}" srcOrd="0" destOrd="0" parTransId="{97BC4197-5D54-4E8B-9453-A6B3C6F9A64D}" sibTransId="{7619C4EB-741A-4DE0-8A46-C1E69C72260A}"/>
    <dgm:cxn modelId="{25C3B805-85E5-401C-B124-C64862B3A6A9}" srcId="{A8786F12-42CE-4341-B7D8-0A67CE39880B}" destId="{2F22BDE3-F183-4F7E-AE3C-65A47976BE81}" srcOrd="1" destOrd="0" parTransId="{5B42D42B-4A3F-405F-810C-AB589CCFD815}" sibTransId="{28323B04-AF61-4C17-99DC-1667752075C1}"/>
    <dgm:cxn modelId="{ED11C826-6D90-4E6E-805C-505879924086}" srcId="{91DF776F-960E-4445-AD7F-C02979B4E978}" destId="{20F1D6ED-33CF-481A-A87D-92C654AD1CA0}" srcOrd="2" destOrd="0" parTransId="{22DE994F-477D-44D2-A04A-462FB2D8B5BC}" sibTransId="{DA792AD8-AD6D-4EF2-A615-B1B846FDEE25}"/>
    <dgm:cxn modelId="{0E86FCEC-18E1-4A66-A31A-DAF2DAD11398}" type="presParOf" srcId="{8690CA8C-CB65-4D3B-BF2E-0794209F0A40}" destId="{73D73FE1-54E5-407F-8A7A-050DD7513FA6}" srcOrd="0" destOrd="0" presId="urn:microsoft.com/office/officeart/2005/8/layout/vList5"/>
    <dgm:cxn modelId="{F1C527D8-DF22-4028-9C96-BF06B69F15C6}" type="presParOf" srcId="{73D73FE1-54E5-407F-8A7A-050DD7513FA6}" destId="{3616D8EA-C1FF-477D-865C-D0A25EFAFEBA}" srcOrd="0" destOrd="0" presId="urn:microsoft.com/office/officeart/2005/8/layout/vList5"/>
    <dgm:cxn modelId="{E79B9FCA-37A6-47B3-943B-8A0CCD75728A}" type="presParOf" srcId="{73D73FE1-54E5-407F-8A7A-050DD7513FA6}" destId="{C6FC03FD-A361-45E0-9C44-EC01205E4DBC}" srcOrd="1" destOrd="0" presId="urn:microsoft.com/office/officeart/2005/8/layout/vList5"/>
    <dgm:cxn modelId="{75508961-9A1D-44C8-886E-CD37F5E6C795}" type="presParOf" srcId="{8690CA8C-CB65-4D3B-BF2E-0794209F0A40}" destId="{0D741CF3-9B1E-4175-BE88-90EC075BF3AF}" srcOrd="1" destOrd="0" presId="urn:microsoft.com/office/officeart/2005/8/layout/vList5"/>
    <dgm:cxn modelId="{48CE9623-F00E-461A-96D4-2440DD1FF819}" type="presParOf" srcId="{8690CA8C-CB65-4D3B-BF2E-0794209F0A40}" destId="{824B7FAD-990F-46E6-A894-9F29885EBA71}" srcOrd="2" destOrd="0" presId="urn:microsoft.com/office/officeart/2005/8/layout/vList5"/>
    <dgm:cxn modelId="{9ACDED43-7370-47F8-8154-4517782C975B}" type="presParOf" srcId="{824B7FAD-990F-46E6-A894-9F29885EBA71}" destId="{C9B1BAF7-DDFF-4077-AE04-F59618A680F1}" srcOrd="0" destOrd="0" presId="urn:microsoft.com/office/officeart/2005/8/layout/vList5"/>
    <dgm:cxn modelId="{8D921030-8F21-4A90-9195-914384F9B207}" type="presParOf" srcId="{824B7FAD-990F-46E6-A894-9F29885EBA71}" destId="{FF1E2BE2-F580-4F8E-8032-12AF75210124}" srcOrd="1" destOrd="0" presId="urn:microsoft.com/office/officeart/2005/8/layout/vList5"/>
    <dgm:cxn modelId="{3F4848C6-D097-4027-8EAE-8B50DF5A81E3}" type="presParOf" srcId="{8690CA8C-CB65-4D3B-BF2E-0794209F0A40}" destId="{57F16D27-37D6-4BC1-87D3-3D82FBFC3582}" srcOrd="3" destOrd="0" presId="urn:microsoft.com/office/officeart/2005/8/layout/vList5"/>
    <dgm:cxn modelId="{3D2B2852-979C-4448-8F89-BC24DEE014A9}" type="presParOf" srcId="{8690CA8C-CB65-4D3B-BF2E-0794209F0A40}" destId="{6D28DFCC-BD4C-4E22-AF57-A08CD9AAF8ED}" srcOrd="4" destOrd="0" presId="urn:microsoft.com/office/officeart/2005/8/layout/vList5"/>
    <dgm:cxn modelId="{1268A8B7-A248-4B8B-859A-590041911034}" type="presParOf" srcId="{6D28DFCC-BD4C-4E22-AF57-A08CD9AAF8ED}" destId="{D8913554-5591-456E-9454-111305C1E698}" srcOrd="0" destOrd="0" presId="urn:microsoft.com/office/officeart/2005/8/layout/vList5"/>
    <dgm:cxn modelId="{4E10EDE8-AE46-43C7-9ECB-CA6203213A74}" type="presParOf" srcId="{6D28DFCC-BD4C-4E22-AF57-A08CD9AAF8ED}" destId="{8471A247-8A4E-4D90-B57D-F32CC7A99D4C}" srcOrd="1" destOrd="0" presId="urn:microsoft.com/office/officeart/2005/8/layout/vList5"/>
    <dgm:cxn modelId="{0F1B10C1-D384-4E05-A500-2718B7F45C31}" type="presParOf" srcId="{8690CA8C-CB65-4D3B-BF2E-0794209F0A40}" destId="{CD540598-5029-409A-8123-99806B3CFA5E}" srcOrd="5" destOrd="0" presId="urn:microsoft.com/office/officeart/2005/8/layout/vList5"/>
    <dgm:cxn modelId="{21624309-9FCE-487C-830A-9E2B55C03CCA}" type="presParOf" srcId="{8690CA8C-CB65-4D3B-BF2E-0794209F0A40}" destId="{411B8A98-B2E3-4FFC-916E-9DC4B9EF004E}" srcOrd="6" destOrd="0" presId="urn:microsoft.com/office/officeart/2005/8/layout/vList5"/>
    <dgm:cxn modelId="{F768FADA-49E5-4BA3-92C2-C56D44D387DB}" type="presParOf" srcId="{411B8A98-B2E3-4FFC-916E-9DC4B9EF004E}" destId="{61DEF1CF-9E92-4D3C-A6D2-AD144F545803}" srcOrd="0" destOrd="0" presId="urn:microsoft.com/office/officeart/2005/8/layout/vList5"/>
    <dgm:cxn modelId="{FF3754F4-E645-47E6-B1A1-72EF2809B6DD}" type="presParOf" srcId="{411B8A98-B2E3-4FFC-916E-9DC4B9EF004E}" destId="{B1D6105B-8D6F-42A0-9948-0C29E8BB641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147D4-CABE-4E82-A101-80582EC65287}">
      <dsp:nvSpPr>
        <dsp:cNvPr id="0" name=""/>
        <dsp:cNvSpPr/>
      </dsp:nvSpPr>
      <dsp:spPr>
        <a:xfrm>
          <a:off x="0" y="0"/>
          <a:ext cx="6386708" cy="81838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SG" sz="2100" b="0" kern="1200" dirty="0" smtClean="0">
              <a:latin typeface="Arial" panose="020B0604020202020204" pitchFamily="34" charset="0"/>
              <a:cs typeface="Arial" panose="020B0604020202020204" pitchFamily="34" charset="0"/>
            </a:rPr>
            <a:t>What kinds / types of non-verbal behavior do we use in communication? </a:t>
          </a:r>
          <a:endParaRPr lang="en-SG" sz="2100" b="0" kern="1200" dirty="0">
            <a:latin typeface="Arial" panose="020B0604020202020204" pitchFamily="34" charset="0"/>
            <a:cs typeface="Arial" panose="020B0604020202020204" pitchFamily="34" charset="0"/>
          </a:endParaRPr>
        </a:p>
      </dsp:txBody>
      <dsp:txXfrm>
        <a:off x="23970" y="23970"/>
        <a:ext cx="5407852" cy="770448"/>
      </dsp:txXfrm>
    </dsp:sp>
    <dsp:sp modelId="{F539740A-3F1D-4B3C-AAFC-72D56E90CE45}">
      <dsp:nvSpPr>
        <dsp:cNvPr id="0" name=""/>
        <dsp:cNvSpPr/>
      </dsp:nvSpPr>
      <dsp:spPr>
        <a:xfrm>
          <a:off x="476929" y="932053"/>
          <a:ext cx="6386708" cy="818388"/>
        </a:xfrm>
        <a:prstGeom prst="roundRect">
          <a:avLst>
            <a:gd name="adj" fmla="val 10000"/>
          </a:avLst>
        </a:prstGeom>
        <a:solidFill>
          <a:schemeClr val="accent3">
            <a:hueOff val="2812566"/>
            <a:satOff val="-4220"/>
            <a:lumOff val="-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100" b="0" kern="1200" dirty="0" smtClean="0">
              <a:solidFill>
                <a:srgbClr val="FFFFFF"/>
              </a:solidFill>
              <a:latin typeface="Arial" panose="020B0604020202020204" pitchFamily="34" charset="0"/>
              <a:cs typeface="Arial" panose="020B0604020202020204" pitchFamily="34" charset="0"/>
            </a:rPr>
            <a:t>Who is involved in the communication process?</a:t>
          </a:r>
          <a:endParaRPr lang="en-SG" sz="2100" b="0" kern="1200" dirty="0" smtClean="0">
            <a:latin typeface="Arial" panose="020B0604020202020204" pitchFamily="34" charset="0"/>
            <a:cs typeface="Arial" panose="020B0604020202020204" pitchFamily="34" charset="0"/>
          </a:endParaRPr>
        </a:p>
      </dsp:txBody>
      <dsp:txXfrm>
        <a:off x="500899" y="956023"/>
        <a:ext cx="5329887" cy="770448"/>
      </dsp:txXfrm>
    </dsp:sp>
    <dsp:sp modelId="{3B74CA9C-01C9-4FE2-AA4F-B7D5B0B1D563}">
      <dsp:nvSpPr>
        <dsp:cNvPr id="0" name=""/>
        <dsp:cNvSpPr/>
      </dsp:nvSpPr>
      <dsp:spPr>
        <a:xfrm>
          <a:off x="953859" y="1864106"/>
          <a:ext cx="6386708" cy="818388"/>
        </a:xfrm>
        <a:prstGeom prst="roundRect">
          <a:avLst>
            <a:gd name="adj" fmla="val 10000"/>
          </a:avLst>
        </a:prstGeom>
        <a:solidFill>
          <a:schemeClr val="accent3">
            <a:hueOff val="5625132"/>
            <a:satOff val="-8440"/>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SG" sz="2000" kern="1200" dirty="0" smtClean="0">
              <a:latin typeface="Arial" panose="020B0604020202020204" pitchFamily="34" charset="0"/>
              <a:cs typeface="Arial" panose="020B0604020202020204" pitchFamily="34" charset="0"/>
            </a:rPr>
            <a:t>What roles do verbal and non-verbal cues play in the communication process?</a:t>
          </a:r>
        </a:p>
      </dsp:txBody>
      <dsp:txXfrm>
        <a:off x="977829" y="1888076"/>
        <a:ext cx="5329887" cy="770448"/>
      </dsp:txXfrm>
    </dsp:sp>
    <dsp:sp modelId="{FD5AFA7D-8C87-49EA-B10C-53D51FC4FDFF}">
      <dsp:nvSpPr>
        <dsp:cNvPr id="0" name=""/>
        <dsp:cNvSpPr/>
      </dsp:nvSpPr>
      <dsp:spPr>
        <a:xfrm>
          <a:off x="1430788" y="2796159"/>
          <a:ext cx="6386708" cy="818388"/>
        </a:xfrm>
        <a:prstGeom prst="roundRect">
          <a:avLst>
            <a:gd name="adj" fmla="val 10000"/>
          </a:avLst>
        </a:prstGeom>
        <a:solidFill>
          <a:schemeClr val="accent3">
            <a:hueOff val="8437698"/>
            <a:satOff val="-12660"/>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SG" sz="2000" kern="1200" dirty="0" smtClean="0">
              <a:latin typeface="Arial" panose="020B0604020202020204" pitchFamily="34" charset="0"/>
              <a:cs typeface="Arial" panose="020B0604020202020204" pitchFamily="34" charset="0"/>
            </a:rPr>
            <a:t>Why do we use gestures, facial expressions, and actions in conversations with others?</a:t>
          </a:r>
        </a:p>
      </dsp:txBody>
      <dsp:txXfrm>
        <a:off x="1454758" y="2820129"/>
        <a:ext cx="5329887" cy="770448"/>
      </dsp:txXfrm>
    </dsp:sp>
    <dsp:sp modelId="{3E1F2E74-C15D-45D9-87DF-A0BE56B78C71}">
      <dsp:nvSpPr>
        <dsp:cNvPr id="0" name=""/>
        <dsp:cNvSpPr/>
      </dsp:nvSpPr>
      <dsp:spPr>
        <a:xfrm>
          <a:off x="1907718" y="3728212"/>
          <a:ext cx="6386708" cy="818388"/>
        </a:xfrm>
        <a:prstGeom prst="roundRect">
          <a:avLst>
            <a:gd name="adj" fmla="val 10000"/>
          </a:avLst>
        </a:prstGeom>
        <a:solidFill>
          <a:schemeClr val="accent3">
            <a:hueOff val="11250264"/>
            <a:satOff val="-16880"/>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SG" sz="2000" kern="1200" dirty="0" smtClean="0">
              <a:latin typeface="Arial" panose="020B0604020202020204" pitchFamily="34" charset="0"/>
              <a:cs typeface="Arial" panose="020B0604020202020204" pitchFamily="34" charset="0"/>
            </a:rPr>
            <a:t>Do verbal and non-verbal cues help or hinder communication? When does that happen?</a:t>
          </a:r>
          <a:endParaRPr lang="en-SG" sz="2000" kern="1200" dirty="0">
            <a:latin typeface="Arial" panose="020B0604020202020204" pitchFamily="34" charset="0"/>
            <a:cs typeface="Arial" panose="020B0604020202020204" pitchFamily="34" charset="0"/>
          </a:endParaRPr>
        </a:p>
      </dsp:txBody>
      <dsp:txXfrm>
        <a:off x="1931688" y="3752182"/>
        <a:ext cx="5329887" cy="770448"/>
      </dsp:txXfrm>
    </dsp:sp>
    <dsp:sp modelId="{B2B76FC2-EABA-4626-B1B9-A0BE3BE559FE}">
      <dsp:nvSpPr>
        <dsp:cNvPr id="0" name=""/>
        <dsp:cNvSpPr/>
      </dsp:nvSpPr>
      <dsp:spPr>
        <a:xfrm>
          <a:off x="5854756" y="597877"/>
          <a:ext cx="531952" cy="531952"/>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SG" sz="2600" kern="1200"/>
        </a:p>
      </dsp:txBody>
      <dsp:txXfrm>
        <a:off x="5974445" y="597877"/>
        <a:ext cx="292574" cy="400294"/>
      </dsp:txXfrm>
    </dsp:sp>
    <dsp:sp modelId="{46EE8123-6441-4817-9964-CE43577B2DE4}">
      <dsp:nvSpPr>
        <dsp:cNvPr id="0" name=""/>
        <dsp:cNvSpPr/>
      </dsp:nvSpPr>
      <dsp:spPr>
        <a:xfrm>
          <a:off x="6331686" y="1529930"/>
          <a:ext cx="531952" cy="531952"/>
        </a:xfrm>
        <a:prstGeom prst="downArrow">
          <a:avLst>
            <a:gd name="adj1" fmla="val 55000"/>
            <a:gd name="adj2" fmla="val 45000"/>
          </a:avLst>
        </a:prstGeom>
        <a:solidFill>
          <a:schemeClr val="accent3">
            <a:tint val="40000"/>
            <a:alpha val="90000"/>
            <a:hueOff val="3572283"/>
            <a:satOff val="-4598"/>
            <a:lumOff val="-358"/>
            <a:alphaOff val="0"/>
          </a:schemeClr>
        </a:solidFill>
        <a:ln w="15875" cap="flat" cmpd="sng" algn="ctr">
          <a:solidFill>
            <a:schemeClr val="accent3">
              <a:tint val="40000"/>
              <a:alpha val="90000"/>
              <a:hueOff val="3572283"/>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SG" sz="2600" kern="1200"/>
        </a:p>
      </dsp:txBody>
      <dsp:txXfrm>
        <a:off x="6451375" y="1529930"/>
        <a:ext cx="292574" cy="400294"/>
      </dsp:txXfrm>
    </dsp:sp>
    <dsp:sp modelId="{042671AC-DAB4-412E-B728-8B92A930539D}">
      <dsp:nvSpPr>
        <dsp:cNvPr id="0" name=""/>
        <dsp:cNvSpPr/>
      </dsp:nvSpPr>
      <dsp:spPr>
        <a:xfrm>
          <a:off x="6808615" y="2448344"/>
          <a:ext cx="531952" cy="531952"/>
        </a:xfrm>
        <a:prstGeom prst="downArrow">
          <a:avLst>
            <a:gd name="adj1" fmla="val 55000"/>
            <a:gd name="adj2" fmla="val 45000"/>
          </a:avLst>
        </a:prstGeom>
        <a:solidFill>
          <a:schemeClr val="accent3">
            <a:tint val="40000"/>
            <a:alpha val="90000"/>
            <a:hueOff val="7144567"/>
            <a:satOff val="-9195"/>
            <a:lumOff val="-717"/>
            <a:alphaOff val="0"/>
          </a:schemeClr>
        </a:solidFill>
        <a:ln w="15875" cap="flat" cmpd="sng" algn="ctr">
          <a:solidFill>
            <a:schemeClr val="accent3">
              <a:tint val="40000"/>
              <a:alpha val="90000"/>
              <a:hueOff val="7144567"/>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SG" sz="2600" kern="1200"/>
        </a:p>
      </dsp:txBody>
      <dsp:txXfrm>
        <a:off x="6928304" y="2448344"/>
        <a:ext cx="292574" cy="400294"/>
      </dsp:txXfrm>
    </dsp:sp>
    <dsp:sp modelId="{D3A90768-4C2A-44D3-9B9E-93C96CECF825}">
      <dsp:nvSpPr>
        <dsp:cNvPr id="0" name=""/>
        <dsp:cNvSpPr/>
      </dsp:nvSpPr>
      <dsp:spPr>
        <a:xfrm>
          <a:off x="7285545" y="3389490"/>
          <a:ext cx="531952" cy="531952"/>
        </a:xfrm>
        <a:prstGeom prst="downArrow">
          <a:avLst>
            <a:gd name="adj1" fmla="val 55000"/>
            <a:gd name="adj2" fmla="val 45000"/>
          </a:avLst>
        </a:prstGeom>
        <a:solidFill>
          <a:schemeClr val="accent3">
            <a:tint val="40000"/>
            <a:alpha val="90000"/>
            <a:hueOff val="10716850"/>
            <a:satOff val="-13793"/>
            <a:lumOff val="-1075"/>
            <a:alphaOff val="0"/>
          </a:schemeClr>
        </a:solidFill>
        <a:ln w="15875" cap="flat" cmpd="sng" algn="ctr">
          <a:solidFill>
            <a:schemeClr val="accent3">
              <a:tint val="40000"/>
              <a:alpha val="90000"/>
              <a:hueOff val="10716850"/>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SG" sz="2600" kern="1200"/>
        </a:p>
      </dsp:txBody>
      <dsp:txXfrm>
        <a:off x="7405234" y="3389490"/>
        <a:ext cx="292574" cy="400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C03FD-A361-45E0-9C44-EC01205E4DBC}">
      <dsp:nvSpPr>
        <dsp:cNvPr id="0" name=""/>
        <dsp:cNvSpPr/>
      </dsp:nvSpPr>
      <dsp:spPr>
        <a:xfrm rot="5400000">
          <a:off x="4438263" y="-1708641"/>
          <a:ext cx="968513" cy="4632960"/>
        </a:xfrm>
        <a:prstGeom prst="round2Same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SG" sz="1800" kern="1200" dirty="0" smtClean="0">
              <a:latin typeface="Arial" panose="020B0604020202020204" pitchFamily="34" charset="0"/>
              <a:cs typeface="Arial" panose="020B0604020202020204" pitchFamily="34" charset="0"/>
            </a:rPr>
            <a:t>Non-verbal qualities and modifiers  (e.g. volume, pitch, rhythm)</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SG" sz="1800" kern="1200" dirty="0" smtClean="0">
              <a:latin typeface="Arial" panose="020B0604020202020204" pitchFamily="34" charset="0"/>
              <a:cs typeface="Arial" panose="020B0604020202020204" pitchFamily="34" charset="0"/>
            </a:rPr>
            <a:t>Use of fillers </a:t>
          </a:r>
          <a:endParaRPr lang="en-SG" sz="1800" kern="1200" dirty="0">
            <a:latin typeface="Arial" panose="020B0604020202020204" pitchFamily="34" charset="0"/>
            <a:cs typeface="Arial" panose="020B0604020202020204" pitchFamily="34" charset="0"/>
          </a:endParaRPr>
        </a:p>
      </dsp:txBody>
      <dsp:txXfrm rot="-5400000">
        <a:off x="2606040" y="170861"/>
        <a:ext cx="4585681" cy="873955"/>
      </dsp:txXfrm>
    </dsp:sp>
    <dsp:sp modelId="{3616D8EA-C1FF-477D-865C-D0A25EFAFEBA}">
      <dsp:nvSpPr>
        <dsp:cNvPr id="0" name=""/>
        <dsp:cNvSpPr/>
      </dsp:nvSpPr>
      <dsp:spPr>
        <a:xfrm>
          <a:off x="0" y="2517"/>
          <a:ext cx="2606040" cy="1210642"/>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Paralanguage / Tone of voice</a:t>
          </a:r>
          <a:endParaRPr lang="en-SG" sz="2400" kern="1200" dirty="0">
            <a:latin typeface="Arial" panose="020B0604020202020204" pitchFamily="34" charset="0"/>
            <a:cs typeface="Arial" panose="020B0604020202020204" pitchFamily="34" charset="0"/>
          </a:endParaRPr>
        </a:p>
      </dsp:txBody>
      <dsp:txXfrm>
        <a:off x="59099" y="61616"/>
        <a:ext cx="2487842" cy="1092444"/>
      </dsp:txXfrm>
    </dsp:sp>
    <dsp:sp modelId="{FF1E2BE2-F580-4F8E-8032-12AF75210124}">
      <dsp:nvSpPr>
        <dsp:cNvPr id="0" name=""/>
        <dsp:cNvSpPr/>
      </dsp:nvSpPr>
      <dsp:spPr>
        <a:xfrm rot="5400000">
          <a:off x="4438263" y="-437467"/>
          <a:ext cx="968513" cy="4632960"/>
        </a:xfrm>
        <a:prstGeom prst="round2SameRect">
          <a:avLst/>
        </a:prstGeom>
        <a:solidFill>
          <a:schemeClr val="accent4">
            <a:tint val="40000"/>
            <a:alpha val="90000"/>
            <a:hueOff val="-1315235"/>
            <a:satOff val="7386"/>
            <a:lumOff val="469"/>
            <a:alphaOff val="0"/>
          </a:schemeClr>
        </a:solidFill>
        <a:ln w="15875" cap="flat" cmpd="sng" algn="ctr">
          <a:solidFill>
            <a:schemeClr val="accent4">
              <a:tint val="40000"/>
              <a:alpha val="90000"/>
              <a:hueOff val="-1315235"/>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Body Movements</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Gestures</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Postures</a:t>
          </a:r>
          <a:endParaRPr lang="en-SG" sz="1800" kern="1200" dirty="0">
            <a:latin typeface="Arial" panose="020B0604020202020204" pitchFamily="34" charset="0"/>
            <a:cs typeface="Arial" panose="020B0604020202020204" pitchFamily="34" charset="0"/>
          </a:endParaRPr>
        </a:p>
      </dsp:txBody>
      <dsp:txXfrm rot="-5400000">
        <a:off x="2606040" y="1442035"/>
        <a:ext cx="4585681" cy="873955"/>
      </dsp:txXfrm>
    </dsp:sp>
    <dsp:sp modelId="{C9B1BAF7-DDFF-4077-AE04-F59618A680F1}">
      <dsp:nvSpPr>
        <dsp:cNvPr id="0" name=""/>
        <dsp:cNvSpPr/>
      </dsp:nvSpPr>
      <dsp:spPr>
        <a:xfrm>
          <a:off x="0" y="1319248"/>
          <a:ext cx="2606040" cy="1210642"/>
        </a:xfrm>
        <a:prstGeom prst="roundRect">
          <a:avLst/>
        </a:prstGeom>
        <a:solidFill>
          <a:schemeClr val="accent4">
            <a:hueOff val="-1488257"/>
            <a:satOff val="8966"/>
            <a:lumOff val="7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Kinesics </a:t>
          </a:r>
          <a:br>
            <a:rPr lang="en-US" sz="2400" kern="1200" dirty="0" smtClean="0">
              <a:latin typeface="Arial" panose="020B0604020202020204" pitchFamily="34" charset="0"/>
              <a:cs typeface="Arial" panose="020B0604020202020204" pitchFamily="34" charset="0"/>
            </a:rPr>
          </a:br>
          <a:r>
            <a:rPr lang="en-US" sz="2400" kern="1200" dirty="0" smtClean="0">
              <a:latin typeface="Arial" panose="020B0604020202020204" pitchFamily="34" charset="0"/>
              <a:cs typeface="Arial" panose="020B0604020202020204" pitchFamily="34" charset="0"/>
            </a:rPr>
            <a:t>(Body language)</a:t>
          </a:r>
          <a:endParaRPr lang="en-SG" sz="2400" kern="1200" dirty="0">
            <a:latin typeface="Arial" panose="020B0604020202020204" pitchFamily="34" charset="0"/>
            <a:cs typeface="Arial" panose="020B0604020202020204" pitchFamily="34" charset="0"/>
          </a:endParaRPr>
        </a:p>
      </dsp:txBody>
      <dsp:txXfrm>
        <a:off x="59099" y="1378347"/>
        <a:ext cx="2487842" cy="1092444"/>
      </dsp:txXfrm>
    </dsp:sp>
    <dsp:sp modelId="{8471A247-8A4E-4D90-B57D-F32CC7A99D4C}">
      <dsp:nvSpPr>
        <dsp:cNvPr id="0" name=""/>
        <dsp:cNvSpPr/>
      </dsp:nvSpPr>
      <dsp:spPr>
        <a:xfrm rot="5400000">
          <a:off x="4438263" y="833707"/>
          <a:ext cx="968513" cy="4632960"/>
        </a:xfrm>
        <a:prstGeom prst="round2SameRect">
          <a:avLst/>
        </a:prstGeom>
        <a:solidFill>
          <a:schemeClr val="accent4">
            <a:tint val="40000"/>
            <a:alpha val="90000"/>
            <a:hueOff val="-2630471"/>
            <a:satOff val="14771"/>
            <a:lumOff val="939"/>
            <a:alphaOff val="0"/>
          </a:schemeClr>
        </a:solidFill>
        <a:ln w="15875" cap="flat" cmpd="sng" algn="ctr">
          <a:solidFill>
            <a:schemeClr val="accent4">
              <a:tint val="40000"/>
              <a:alpha val="90000"/>
              <a:hueOff val="-2630471"/>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Facial Appearance</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Facial Cues  (intentional / spontaneous)</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SG" sz="1800" kern="1200" dirty="0" smtClean="0">
              <a:latin typeface="Arial" panose="020B0604020202020204" pitchFamily="34" charset="0"/>
              <a:cs typeface="Arial" panose="020B0604020202020204" pitchFamily="34" charset="0"/>
            </a:rPr>
            <a:t>Eye Contact</a:t>
          </a:r>
          <a:endParaRPr lang="en-SG" sz="1800" kern="1200" dirty="0">
            <a:latin typeface="Arial" panose="020B0604020202020204" pitchFamily="34" charset="0"/>
            <a:cs typeface="Arial" panose="020B0604020202020204" pitchFamily="34" charset="0"/>
          </a:endParaRPr>
        </a:p>
      </dsp:txBody>
      <dsp:txXfrm rot="-5400000">
        <a:off x="2606040" y="2713210"/>
        <a:ext cx="4585681" cy="873955"/>
      </dsp:txXfrm>
    </dsp:sp>
    <dsp:sp modelId="{D8913554-5591-456E-9454-111305C1E698}">
      <dsp:nvSpPr>
        <dsp:cNvPr id="0" name=""/>
        <dsp:cNvSpPr/>
      </dsp:nvSpPr>
      <dsp:spPr>
        <a:xfrm>
          <a:off x="0" y="2544866"/>
          <a:ext cx="2606040" cy="1210642"/>
        </a:xfrm>
        <a:prstGeom prst="roundRect">
          <a:avLst/>
        </a:prstGeom>
        <a:solidFill>
          <a:schemeClr val="accent4">
            <a:hueOff val="-2976513"/>
            <a:satOff val="17933"/>
            <a:lumOff val="143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Facial Expression</a:t>
          </a:r>
          <a:endParaRPr lang="en-SG" sz="2400" kern="1200" dirty="0">
            <a:latin typeface="Arial" panose="020B0604020202020204" pitchFamily="34" charset="0"/>
            <a:cs typeface="Arial" panose="020B0604020202020204" pitchFamily="34" charset="0"/>
          </a:endParaRPr>
        </a:p>
      </dsp:txBody>
      <dsp:txXfrm>
        <a:off x="59099" y="2603965"/>
        <a:ext cx="2487842" cy="1092444"/>
      </dsp:txXfrm>
    </dsp:sp>
    <dsp:sp modelId="{B1D6105B-8D6F-42A0-9948-0C29E8BB6417}">
      <dsp:nvSpPr>
        <dsp:cNvPr id="0" name=""/>
        <dsp:cNvSpPr/>
      </dsp:nvSpPr>
      <dsp:spPr>
        <a:xfrm rot="5400000">
          <a:off x="4384813" y="2053976"/>
          <a:ext cx="968513" cy="4632960"/>
        </a:xfrm>
        <a:prstGeom prst="round2SameRect">
          <a:avLst/>
        </a:prstGeom>
        <a:solidFill>
          <a:schemeClr val="accent4">
            <a:tint val="40000"/>
            <a:alpha val="90000"/>
            <a:hueOff val="-3945706"/>
            <a:satOff val="22157"/>
            <a:lumOff val="1408"/>
            <a:alphaOff val="0"/>
          </a:schemeClr>
        </a:solidFill>
        <a:ln w="15875"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Dressing</a:t>
          </a:r>
          <a:endParaRPr lang="en-SG"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SG" sz="1800" kern="1200" dirty="0" smtClean="0">
              <a:latin typeface="Arial" panose="020B0604020202020204" pitchFamily="34" charset="0"/>
              <a:cs typeface="Arial" panose="020B0604020202020204" pitchFamily="34" charset="0"/>
            </a:rPr>
            <a:t>Artifacts (e.g. jewellery, personal belongings, accessories etc.)</a:t>
          </a:r>
        </a:p>
      </dsp:txBody>
      <dsp:txXfrm rot="-5400000">
        <a:off x="2552590" y="3933479"/>
        <a:ext cx="4585681" cy="873955"/>
      </dsp:txXfrm>
    </dsp:sp>
    <dsp:sp modelId="{61DEF1CF-9E92-4D3C-A6D2-AD144F545803}">
      <dsp:nvSpPr>
        <dsp:cNvPr id="0" name=""/>
        <dsp:cNvSpPr/>
      </dsp:nvSpPr>
      <dsp:spPr>
        <a:xfrm>
          <a:off x="0" y="3816040"/>
          <a:ext cx="2606040" cy="1210642"/>
        </a:xfrm>
        <a:prstGeom prst="roundRect">
          <a:avLst/>
        </a:prstGeom>
        <a:solidFill>
          <a:schemeClr val="accent4">
            <a:hueOff val="-4464770"/>
            <a:satOff val="26899"/>
            <a:lumOff val="215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Arial" panose="020B0604020202020204" pitchFamily="34" charset="0"/>
              <a:cs typeface="Arial" panose="020B0604020202020204" pitchFamily="34" charset="0"/>
            </a:rPr>
            <a:t>Physical Appearance</a:t>
          </a:r>
          <a:endParaRPr lang="en-SG" sz="2400" kern="1200" dirty="0">
            <a:latin typeface="Arial" panose="020B0604020202020204" pitchFamily="34" charset="0"/>
            <a:cs typeface="Arial" panose="020B0604020202020204" pitchFamily="34" charset="0"/>
          </a:endParaRPr>
        </a:p>
      </dsp:txBody>
      <dsp:txXfrm>
        <a:off x="59099" y="3875139"/>
        <a:ext cx="2487842" cy="109244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fld id="{E7C5C662-BE6D-4A17-8B63-D953C46F6761}" type="datetimeFigureOut">
              <a:rPr lang="en-GB"/>
              <a:pPr>
                <a:defRPr/>
              </a:pPr>
              <a:t>16/10/2017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CB2B88AB-B96D-4844-8539-68037AAB1246}" type="slidenum">
              <a:rPr lang="en-GB" altLang="en-US"/>
              <a:pPr/>
              <a:t>‹#›</a:t>
            </a:fld>
            <a:endParaRPr lang="en-GB" altLang="en-US"/>
          </a:p>
        </p:txBody>
      </p:sp>
    </p:spTree>
    <p:extLst>
      <p:ext uri="{BB962C8B-B14F-4D97-AF65-F5344CB8AC3E}">
        <p14:creationId xmlns:p14="http://schemas.microsoft.com/office/powerpoint/2010/main" val="18892322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All pix taken from Google images</a:t>
            </a:r>
            <a:endParaRPr lang="en-SG" altLang="en-US" smtClean="0"/>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D32DC35-B3D4-4721-8B5B-92D2CAD10BAD}" type="slidenum">
              <a:rPr lang="en-GB" altLang="en-US">
                <a:solidFill>
                  <a:srgbClr val="000000"/>
                </a:solidFill>
                <a:latin typeface="Arial" charset="0"/>
              </a:rPr>
              <a:pPr>
                <a:spcBef>
                  <a:spcPct val="0"/>
                </a:spcBef>
              </a:pPr>
              <a:t>2</a:t>
            </a:fld>
            <a:endParaRPr lang="en-GB" altLang="en-US">
              <a:solidFill>
                <a:srgbClr val="000000"/>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a:p>
            <a:endParaRPr lang="en-SG"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6C5E6CC-10ED-4734-9E50-FD10273814EB}" type="slidenum">
              <a:rPr lang="en-GB" altLang="en-US">
                <a:latin typeface="Arial" charset="0"/>
              </a:rPr>
              <a:pPr>
                <a:spcBef>
                  <a:spcPct val="0"/>
                </a:spcBef>
              </a:pPr>
              <a:t>4</a:t>
            </a:fld>
            <a:endParaRPr lang="en-GB" alt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b="1" smtClean="0"/>
              <a:t>REVISED</a:t>
            </a: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31A21CEC-D148-4CBC-A55A-5B396FC8C4CF}" type="slidenum">
              <a:rPr lang="en-GB" altLang="en-US"/>
              <a:pPr/>
              <a:t>6</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5CB0F1BD-FF3C-48C2-8090-0E78B03786B9}" type="slidenum">
              <a:rPr lang="en-GB" altLang="en-US"/>
              <a:pPr/>
              <a:t>17</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45F34F5-9A97-4845-9DFA-193B1317C0B9}" type="slidenum">
              <a:rPr lang="en-GB" altLang="en-US">
                <a:latin typeface="Arial" charset="0"/>
              </a:rPr>
              <a:pPr>
                <a:spcBef>
                  <a:spcPct val="0"/>
                </a:spcBef>
              </a:pPr>
              <a:t>19</a:t>
            </a:fld>
            <a:endParaRPr lang="en-GB" alt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ltLang="en-US" b="1" smtClean="0"/>
              <a:t>REVISED</a:t>
            </a:r>
          </a:p>
          <a:p>
            <a:r>
              <a:rPr lang="en-SG" altLang="en-US" smtClean="0">
                <a:cs typeface="Arial" charset="0"/>
              </a:rPr>
              <a:t>Stared at the performance in disbelief. </a:t>
            </a:r>
          </a:p>
          <a:p>
            <a:r>
              <a:rPr lang="en-SG" altLang="en-US" smtClean="0">
                <a:cs typeface="Arial" charset="0"/>
              </a:rPr>
              <a:t>Body tilted to share her amazement with David</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AE3AA542-8584-4A5E-8B1B-C89D382475CC}" type="slidenum">
              <a:rPr lang="en-GB" altLang="en-US"/>
              <a:pPr/>
              <a:t>20</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DEFB32E-A9C7-4D04-BACE-0090655C2379}" type="slidenum">
              <a:rPr lang="en-GB" altLang="en-US">
                <a:latin typeface="Arial" charset="0"/>
              </a:rPr>
              <a:pPr>
                <a:spcBef>
                  <a:spcPct val="0"/>
                </a:spcBef>
              </a:pPr>
              <a:t>21</a:t>
            </a:fld>
            <a:endParaRPr lang="en-GB" alt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SG" alt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2468637-69F8-4097-AF05-0AACA9C21F03}" type="slidenum">
              <a:rPr lang="en-GB" altLang="en-US">
                <a:latin typeface="Arial" charset="0"/>
              </a:rPr>
              <a:pPr>
                <a:spcBef>
                  <a:spcPct val="0"/>
                </a:spcBef>
              </a:pPr>
              <a:t>22</a:t>
            </a:fld>
            <a:endParaRPr lang="en-GB" alt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0" y="-30163"/>
            <a:ext cx="9067800" cy="6889751"/>
            <a:chOff x="0" y="-30477"/>
            <a:chExt cx="9067800" cy="6889273"/>
          </a:xfrm>
        </p:grpSpPr>
        <p:cxnSp>
          <p:nvCxnSpPr>
            <p:cNvPr id="5" name="Straight Connector 4"/>
            <p:cNvCxnSpPr/>
            <p:nvPr/>
          </p:nvCxnSpPr>
          <p:spPr>
            <a:xfrm rot="16200000" flipH="1">
              <a:off x="-1447562"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flipH="1">
              <a:off x="-1638062"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1485662"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3238262" y="3314146"/>
              <a:ext cx="6857524"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3314462" y="3314146"/>
              <a:ext cx="6857524"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1371362" y="2971246"/>
              <a:ext cx="6857524"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2819162" y="3199846"/>
              <a:ext cx="6857524"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2704862" y="3237946"/>
              <a:ext cx="6857524"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2133362" y="3199846"/>
              <a:ext cx="6857524"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123962" y="3276046"/>
              <a:ext cx="685752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1828562"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2819162"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2438162" y="3123646"/>
              <a:ext cx="6857524"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1731724" y="2722008"/>
              <a:ext cx="6857524" cy="1412875"/>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1141968" y="3276840"/>
              <a:ext cx="6857524"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914162" y="3276046"/>
              <a:ext cx="685752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1855549" y="3226833"/>
              <a:ext cx="6857524"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642949" y="3252233"/>
              <a:ext cx="6857524"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953974" y="3325258"/>
              <a:ext cx="6857524" cy="206375"/>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361962"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133362"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10670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876538"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1028938" y="3237946"/>
              <a:ext cx="6857524"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723662" y="3314146"/>
              <a:ext cx="6857524"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799862" y="3314146"/>
              <a:ext cx="6857524"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52161" y="3428446"/>
              <a:ext cx="6857524" cy="3175"/>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304562" y="3199846"/>
              <a:ext cx="6857524"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90262" y="3237946"/>
              <a:ext cx="6857524"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381238" y="3199846"/>
              <a:ext cx="6857524"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609362" y="3276046"/>
              <a:ext cx="685752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686038" y="3352246"/>
              <a:ext cx="6857524"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304562"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1028462" y="3314146"/>
              <a:ext cx="6857524"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782876" y="2722008"/>
              <a:ext cx="6857524" cy="1412875"/>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1372632" y="3276840"/>
              <a:ext cx="6857524"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6004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659051" y="3226833"/>
              <a:ext cx="6857524"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128349" y="3252233"/>
              <a:ext cx="6857524"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560626" y="3325258"/>
              <a:ext cx="6857524"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1526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381238"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2743438" y="3352246"/>
              <a:ext cx="6857524"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2095738"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705338"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1829038" y="3276046"/>
              <a:ext cx="6857524"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067038" y="3199846"/>
              <a:ext cx="6857524"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23624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2646601" y="2722008"/>
              <a:ext cx="6857524" cy="1412875"/>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3049032" y="3276840"/>
              <a:ext cx="6857524"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895838" y="3276046"/>
              <a:ext cx="685752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2389426" y="3226833"/>
              <a:ext cx="6857524"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2237026" y="3325258"/>
              <a:ext cx="6857524"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17528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1981438"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3467338" y="3314146"/>
              <a:ext cx="6857524"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3467338" y="3314146"/>
              <a:ext cx="6857524"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4038839" y="3428446"/>
              <a:ext cx="6857524" cy="3175"/>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3886438" y="3199846"/>
              <a:ext cx="6857524"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4000738" y="3237946"/>
              <a:ext cx="6857524"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4572238" y="3199846"/>
              <a:ext cx="6857524"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3734038"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619738" y="3314146"/>
              <a:ext cx="6857524"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4215051" y="3252233"/>
              <a:ext cx="6857524"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751626" y="3325258"/>
              <a:ext cx="6857524"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43436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4572238" y="3352246"/>
              <a:ext cx="6857524"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2580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067538"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5219938" y="3237946"/>
              <a:ext cx="6857524"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4877038" y="3352246"/>
              <a:ext cx="6857524"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5528707" y="3318116"/>
              <a:ext cx="6887685" cy="1905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4850051" y="3226833"/>
              <a:ext cx="6857524" cy="403225"/>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4751626" y="3325258"/>
              <a:ext cx="6857524"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5562839" y="3428446"/>
              <a:ext cx="6857524" cy="317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2552938" y="3390346"/>
              <a:ext cx="6857524"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3048238" y="3352246"/>
              <a:ext cx="6857524"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H="1">
              <a:off x="3238738" y="3237946"/>
              <a:ext cx="6857524"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2133838" y="3276046"/>
              <a:ext cx="6857524"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3148251" y="3252233"/>
              <a:ext cx="6857524"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772138" y="3237946"/>
              <a:ext cx="6857524"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4229338" y="2933146"/>
              <a:ext cx="6857524"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1371044" y="3200640"/>
              <a:ext cx="6859112"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87"/>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grpSp>
        <p:nvGrpSpPr>
          <p:cNvPr id="89" name="Group 92"/>
          <p:cNvGrpSpPr>
            <a:grpSpLocks/>
          </p:cNvGrpSpPr>
          <p:nvPr/>
        </p:nvGrpSpPr>
        <p:grpSpPr bwMode="auto">
          <a:xfrm>
            <a:off x="0" y="2057400"/>
            <a:ext cx="4802188" cy="2820988"/>
            <a:chOff x="0" y="2057400"/>
            <a:chExt cx="4801394" cy="2820988"/>
          </a:xfrm>
        </p:grpSpPr>
        <p:cxnSp>
          <p:nvCxnSpPr>
            <p:cNvPr id="90" name="Straight Connector 89"/>
            <p:cNvCxnSpPr/>
            <p:nvPr/>
          </p:nvCxnSpPr>
          <p:spPr>
            <a:xfrm>
              <a:off x="0" y="2057400"/>
              <a:ext cx="4799806"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0" y="4876800"/>
              <a:ext cx="4799806"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3391694" y="3467100"/>
              <a:ext cx="2817812"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3" name="Date Placeholder 3"/>
          <p:cNvSpPr>
            <a:spLocks noGrp="1"/>
          </p:cNvSpPr>
          <p:nvPr>
            <p:ph type="dt" sz="half" idx="10"/>
          </p:nvPr>
        </p:nvSpPr>
        <p:spPr/>
        <p:txBody>
          <a:bodyPr/>
          <a:lstStyle>
            <a:lvl1pPr>
              <a:defRPr/>
            </a:lvl1pPr>
          </a:lstStyle>
          <a:p>
            <a:pPr>
              <a:defRPr/>
            </a:pPr>
            <a:fld id="{8F0BA3E1-9AFB-424C-A3C1-5DD3C31BD992}" type="datetime1">
              <a:rPr lang="en-US"/>
              <a:pPr>
                <a:defRPr/>
              </a:pPr>
              <a:t>10/16/2017</a:t>
            </a:fld>
            <a:endParaRPr lang="en-US"/>
          </a:p>
        </p:txBody>
      </p:sp>
      <p:sp>
        <p:nvSpPr>
          <p:cNvPr id="94" name="Footer Placeholder 4"/>
          <p:cNvSpPr>
            <a:spLocks noGrp="1"/>
          </p:cNvSpPr>
          <p:nvPr>
            <p:ph type="ftr" sz="quarter" idx="11"/>
          </p:nvPr>
        </p:nvSpPr>
        <p:spPr/>
        <p:txBody>
          <a:bodyPr/>
          <a:lstStyle>
            <a:lvl1pPr>
              <a:defRPr/>
            </a:lvl1pPr>
          </a:lstStyle>
          <a:p>
            <a:pPr>
              <a:defRPr/>
            </a:pPr>
            <a:endParaRPr lang="en-US"/>
          </a:p>
        </p:txBody>
      </p:sp>
      <p:sp>
        <p:nvSpPr>
          <p:cNvPr id="95" name="Slide Number Placeholder 5"/>
          <p:cNvSpPr>
            <a:spLocks noGrp="1"/>
          </p:cNvSpPr>
          <p:nvPr>
            <p:ph type="sldNum" sz="quarter" idx="12"/>
          </p:nvPr>
        </p:nvSpPr>
        <p:spPr/>
        <p:txBody>
          <a:bodyPr/>
          <a:lstStyle>
            <a:lvl1pPr>
              <a:defRPr/>
            </a:lvl1pPr>
          </a:lstStyle>
          <a:p>
            <a:fld id="{29E4AF3F-D8F9-486E-85D4-AF1092936ADC}" type="slidenum">
              <a:rPr lang="en-US" altLang="en-US"/>
              <a:pPr/>
              <a:t>‹#›</a:t>
            </a:fld>
            <a:endParaRPr lang="en-US" altLang="en-US"/>
          </a:p>
        </p:txBody>
      </p:sp>
    </p:spTree>
    <p:extLst>
      <p:ext uri="{BB962C8B-B14F-4D97-AF65-F5344CB8AC3E}">
        <p14:creationId xmlns:p14="http://schemas.microsoft.com/office/powerpoint/2010/main" val="3982934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6EE4396-AE66-4689-A04F-06BB80C83A9F}" type="datetime1">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94D0366-06D5-4617-A6ED-0B94AEE33E0E}" type="slidenum">
              <a:rPr lang="en-US" altLang="en-US"/>
              <a:pPr/>
              <a:t>‹#›</a:t>
            </a:fld>
            <a:endParaRPr lang="en-US" altLang="en-US"/>
          </a:p>
        </p:txBody>
      </p:sp>
    </p:spTree>
    <p:extLst>
      <p:ext uri="{BB962C8B-B14F-4D97-AF65-F5344CB8AC3E}">
        <p14:creationId xmlns:p14="http://schemas.microsoft.com/office/powerpoint/2010/main" val="2475828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2AAEF09-B522-4436-93A3-9CE4439F6421}" type="datetime1">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D74344F-8480-4CEB-A7A4-442B21DE3986}" type="slidenum">
              <a:rPr lang="en-US" altLang="en-US"/>
              <a:pPr/>
              <a:t>‹#›</a:t>
            </a:fld>
            <a:endParaRPr lang="en-US" altLang="en-US"/>
          </a:p>
        </p:txBody>
      </p:sp>
    </p:spTree>
    <p:extLst>
      <p:ext uri="{BB962C8B-B14F-4D97-AF65-F5344CB8AC3E}">
        <p14:creationId xmlns:p14="http://schemas.microsoft.com/office/powerpoint/2010/main" val="349340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DBC27C7-BFDD-4E75-84EA-04B437FE3BB6}" type="datetime1">
              <a:rPr lang="en-US"/>
              <a:pPr>
                <a:defRPr/>
              </a:pPr>
              <a:t>10/16/2017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A598BA7-340A-455E-8FE2-25220F12D17D}" type="slidenum">
              <a:rPr lang="en-US" altLang="en-US"/>
              <a:pPr/>
              <a:t>‹#›</a:t>
            </a:fld>
            <a:endParaRPr lang="en-US" altLang="en-US"/>
          </a:p>
        </p:txBody>
      </p:sp>
    </p:spTree>
    <p:extLst>
      <p:ext uri="{BB962C8B-B14F-4D97-AF65-F5344CB8AC3E}">
        <p14:creationId xmlns:p14="http://schemas.microsoft.com/office/powerpoint/2010/main" val="1973226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4" name="Group 92"/>
          <p:cNvGrpSpPr>
            <a:grpSpLocks/>
          </p:cNvGrpSpPr>
          <p:nvPr/>
        </p:nvGrpSpPr>
        <p:grpSpPr bwMode="auto">
          <a:xfrm>
            <a:off x="0" y="-30163"/>
            <a:ext cx="9067800" cy="4846638"/>
            <a:chOff x="1" y="-30477"/>
            <a:chExt cx="9067799" cy="4526277"/>
          </a:xfrm>
        </p:grpSpPr>
        <p:cxnSp>
          <p:nvCxnSpPr>
            <p:cNvPr id="5" name="Straight Connector 4"/>
            <p:cNvCxnSpPr/>
            <p:nvPr/>
          </p:nvCxnSpPr>
          <p:spPr>
            <a:xfrm rot="16200000" flipH="1">
              <a:off x="-271560"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flipH="1">
              <a:off x="-462060"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309660"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2062260" y="2128740"/>
              <a:ext cx="450552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2138460" y="2128740"/>
              <a:ext cx="450552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195360" y="1785840"/>
              <a:ext cx="450552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1643160" y="2014440"/>
              <a:ext cx="450552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528860" y="2052540"/>
              <a:ext cx="450552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957360" y="2014440"/>
              <a:ext cx="4505521"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947960" y="2090640"/>
              <a:ext cx="450552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652560" y="2166840"/>
              <a:ext cx="450552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643160"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790370" y="2019629"/>
              <a:ext cx="4495143"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555722" y="1536602"/>
              <a:ext cx="4505521" cy="1412875"/>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34034" y="2091434"/>
              <a:ext cx="4505521"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61840" y="2090640"/>
              <a:ext cx="450552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679547" y="2041427"/>
              <a:ext cx="4505521"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1466947" y="2066827"/>
              <a:ext cx="450552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777972" y="2139852"/>
              <a:ext cx="4505521"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185960"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957360"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22430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20525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2204939" y="2052540"/>
              <a:ext cx="450552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452340" y="2128740"/>
              <a:ext cx="450552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76140" y="2128740"/>
              <a:ext cx="450552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1024634" y="2242246"/>
              <a:ext cx="450552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871440" y="2014440"/>
              <a:ext cx="450552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985740" y="2052540"/>
              <a:ext cx="450552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1557240" y="2014440"/>
              <a:ext cx="4505521"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566640" y="2090640"/>
              <a:ext cx="450552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1862040"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871440"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147540" y="2128740"/>
              <a:ext cx="450552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1958878" y="1536602"/>
              <a:ext cx="4505521" cy="1412875"/>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2548633" y="2091434"/>
              <a:ext cx="4505521"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27764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835053" y="2041427"/>
              <a:ext cx="4505521"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1047653" y="2066827"/>
              <a:ext cx="450552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1736628" y="2139852"/>
              <a:ext cx="4505521"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1328640"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557240"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3919439" y="2166840"/>
              <a:ext cx="450552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32717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38813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3005039" y="2090640"/>
              <a:ext cx="4505521"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2243039" y="2014440"/>
              <a:ext cx="4505521"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35384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822602" y="1536602"/>
              <a:ext cx="4505521" cy="1412875"/>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4225033" y="2091434"/>
              <a:ext cx="4505521" cy="303212"/>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4071839" y="2090640"/>
              <a:ext cx="450552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565427" y="2041427"/>
              <a:ext cx="4505521" cy="40322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3413027" y="2139852"/>
              <a:ext cx="4505521"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2928839" y="2166840"/>
              <a:ext cx="450552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3081239"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643339" y="2128740"/>
              <a:ext cx="450552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4643339" y="2128740"/>
              <a:ext cx="450552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5215633" y="2242246"/>
              <a:ext cx="450552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5062439" y="2014440"/>
              <a:ext cx="450552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5176739" y="2052540"/>
              <a:ext cx="450552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flipH="1">
              <a:off x="5748239" y="2014440"/>
              <a:ext cx="4505521"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4910039"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4795739" y="2128740"/>
              <a:ext cx="450552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391052" y="2066827"/>
              <a:ext cx="450552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5927627" y="2139852"/>
              <a:ext cx="4505521"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55196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748239" y="2166840"/>
              <a:ext cx="450552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64340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62435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63959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053039" y="2166840"/>
              <a:ext cx="450552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6709412" y="2137412"/>
              <a:ext cx="4526277" cy="1905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026052" y="2041427"/>
              <a:ext cx="4505521" cy="403225"/>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5927627" y="2139852"/>
              <a:ext cx="4505521" cy="20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38840" y="2241452"/>
              <a:ext cx="4505521" cy="317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728939" y="2204940"/>
              <a:ext cx="450552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4224239" y="2166840"/>
              <a:ext cx="450552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H="1">
              <a:off x="4414739" y="2052540"/>
              <a:ext cx="450552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309839" y="2090640"/>
              <a:ext cx="450552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324252" y="2066827"/>
              <a:ext cx="450552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4948139" y="2052540"/>
              <a:ext cx="450552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5405339" y="1747740"/>
              <a:ext cx="450552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2547839" y="2014440"/>
              <a:ext cx="4505521" cy="457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87"/>
          <p:cNvSpPr/>
          <p:nvPr/>
        </p:nvSpPr>
        <p:spPr>
          <a:xfrm>
            <a:off x="0" y="4311650"/>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cxnSp>
        <p:nvCxnSpPr>
          <p:cNvPr id="89" name="Straight Connector 88"/>
          <p:cNvCxnSpPr/>
          <p:nvPr/>
        </p:nvCxnSpPr>
        <p:spPr>
          <a:xfrm>
            <a:off x="0" y="438785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0" y="6138863"/>
            <a:ext cx="9144000" cy="15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91" name="Date Placeholder 1"/>
          <p:cNvSpPr>
            <a:spLocks noGrp="1"/>
          </p:cNvSpPr>
          <p:nvPr>
            <p:ph type="dt" sz="half" idx="10"/>
          </p:nvPr>
        </p:nvSpPr>
        <p:spPr/>
        <p:txBody>
          <a:bodyPr/>
          <a:lstStyle>
            <a:lvl1pPr>
              <a:defRPr/>
            </a:lvl1pPr>
          </a:lstStyle>
          <a:p>
            <a:pPr>
              <a:defRPr/>
            </a:pPr>
            <a:fld id="{DEA31B27-4219-4BDA-8C38-D6F48118E1E4}" type="datetime1">
              <a:rPr lang="en-US"/>
              <a:pPr>
                <a:defRPr/>
              </a:pPr>
              <a:t>10/16/2017</a:t>
            </a:fld>
            <a:endParaRPr lang="en-US"/>
          </a:p>
        </p:txBody>
      </p:sp>
      <p:sp>
        <p:nvSpPr>
          <p:cNvPr id="92" name="Footer Placeholder 90"/>
          <p:cNvSpPr>
            <a:spLocks noGrp="1"/>
          </p:cNvSpPr>
          <p:nvPr>
            <p:ph type="ftr" sz="quarter" idx="11"/>
          </p:nvPr>
        </p:nvSpPr>
        <p:spPr/>
        <p:txBody>
          <a:bodyPr/>
          <a:lstStyle>
            <a:lvl1pPr>
              <a:defRPr/>
            </a:lvl1pPr>
          </a:lstStyle>
          <a:p>
            <a:pPr>
              <a:defRPr/>
            </a:pPr>
            <a:endParaRPr lang="en-US"/>
          </a:p>
        </p:txBody>
      </p:sp>
      <p:sp>
        <p:nvSpPr>
          <p:cNvPr id="93" name="Slide Number Placeholder 91"/>
          <p:cNvSpPr>
            <a:spLocks noGrp="1"/>
          </p:cNvSpPr>
          <p:nvPr>
            <p:ph type="sldNum" sz="quarter" idx="12"/>
          </p:nvPr>
        </p:nvSpPr>
        <p:spPr/>
        <p:txBody>
          <a:bodyPr/>
          <a:lstStyle>
            <a:lvl1pPr>
              <a:defRPr/>
            </a:lvl1pPr>
          </a:lstStyle>
          <a:p>
            <a:fld id="{E1E19CD4-9165-41B7-9B52-3C1570FAD867}" type="slidenum">
              <a:rPr lang="en-US" altLang="en-US"/>
              <a:pPr/>
              <a:t>‹#›</a:t>
            </a:fld>
            <a:endParaRPr lang="en-US" altLang="en-US"/>
          </a:p>
        </p:txBody>
      </p:sp>
    </p:spTree>
    <p:extLst>
      <p:ext uri="{BB962C8B-B14F-4D97-AF65-F5344CB8AC3E}">
        <p14:creationId xmlns:p14="http://schemas.microsoft.com/office/powerpoint/2010/main" val="248750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DDDB4FE-B8D9-4C76-932B-5D09DBB670DE}" type="datetime1">
              <a:rPr lang="en-US"/>
              <a:pPr>
                <a:defRPr/>
              </a:pPr>
              <a:t>10/16/2017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B2BDBD6-C1C9-4C19-BF6F-65FCEAED7EBA}" type="slidenum">
              <a:rPr lang="en-US" altLang="en-US"/>
              <a:pPr/>
              <a:t>‹#›</a:t>
            </a:fld>
            <a:endParaRPr lang="en-US" altLang="en-US"/>
          </a:p>
        </p:txBody>
      </p:sp>
    </p:spTree>
    <p:extLst>
      <p:ext uri="{BB962C8B-B14F-4D97-AF65-F5344CB8AC3E}">
        <p14:creationId xmlns:p14="http://schemas.microsoft.com/office/powerpoint/2010/main" val="373493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BCF7166-1603-43A1-B7DD-C60074E37298}" type="datetime1">
              <a:rPr lang="en-US"/>
              <a:pPr>
                <a:defRPr/>
              </a:pPr>
              <a:t>10/16/2017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05AADA7D-3446-4F45-A55B-9473E1F296E6}" type="slidenum">
              <a:rPr lang="en-US" altLang="en-US"/>
              <a:pPr/>
              <a:t>‹#›</a:t>
            </a:fld>
            <a:endParaRPr lang="en-US" altLang="en-US"/>
          </a:p>
        </p:txBody>
      </p:sp>
    </p:spTree>
    <p:extLst>
      <p:ext uri="{BB962C8B-B14F-4D97-AF65-F5344CB8AC3E}">
        <p14:creationId xmlns:p14="http://schemas.microsoft.com/office/powerpoint/2010/main" val="99697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8986126-353F-4E2F-8333-C59839BC7796}" type="datetime1">
              <a:rPr lang="en-US"/>
              <a:pPr>
                <a:defRPr/>
              </a:pPr>
              <a:t>10/16/2017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DAE3D338-A3BF-4847-9792-0136FFD18461}" type="slidenum">
              <a:rPr lang="en-US" altLang="en-US"/>
              <a:pPr/>
              <a:t>‹#›</a:t>
            </a:fld>
            <a:endParaRPr lang="en-US" altLang="en-US"/>
          </a:p>
        </p:txBody>
      </p:sp>
    </p:spTree>
    <p:extLst>
      <p:ext uri="{BB962C8B-B14F-4D97-AF65-F5344CB8AC3E}">
        <p14:creationId xmlns:p14="http://schemas.microsoft.com/office/powerpoint/2010/main" val="343044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3BE52F9-8A89-4236-8365-87BC83D3F80A}" type="datetime1">
              <a:rPr lang="en-US"/>
              <a:pPr>
                <a:defRPr/>
              </a:pPr>
              <a:t>10/16/2017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4B31F76-E8E0-4E1D-B825-890F5ED2C123}" type="slidenum">
              <a:rPr lang="en-US" altLang="en-US"/>
              <a:pPr/>
              <a:t>‹#›</a:t>
            </a:fld>
            <a:endParaRPr lang="en-US" altLang="en-US"/>
          </a:p>
        </p:txBody>
      </p:sp>
    </p:spTree>
    <p:extLst>
      <p:ext uri="{BB962C8B-B14F-4D97-AF65-F5344CB8AC3E}">
        <p14:creationId xmlns:p14="http://schemas.microsoft.com/office/powerpoint/2010/main" val="3608968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1563688"/>
            <a:ext cx="2762250" cy="331311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cxnSp>
        <p:nvCxnSpPr>
          <p:cNvPr id="6" name="Straight Connector 5"/>
          <p:cNvCxnSpPr/>
          <p:nvPr/>
        </p:nvCxnSpPr>
        <p:spPr>
          <a:xfrm rot="5400000">
            <a:off x="1127919" y="3221832"/>
            <a:ext cx="301783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712913"/>
            <a:ext cx="2651125" cy="15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4733925"/>
            <a:ext cx="2651125"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152400" y="1901952"/>
            <a:ext cx="2377440" cy="1371600"/>
          </a:xfrm>
        </p:spPr>
        <p:txBody>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fld id="{BC987A83-D760-4915-8726-8D5DEF50FD59}" type="datetime1">
              <a:rPr lang="en-US"/>
              <a:pPr>
                <a:defRPr/>
              </a:pPr>
              <a:t>10/16/2017</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p:txBody>
          <a:bodyPr/>
          <a:lstStyle>
            <a:lvl1pPr>
              <a:defRPr/>
            </a:lvl1pPr>
          </a:lstStyle>
          <a:p>
            <a:fld id="{6591E15D-3D50-47C5-A173-58B18D321BB0}" type="slidenum">
              <a:rPr lang="en-US" altLang="en-US"/>
              <a:pPr/>
              <a:t>‹#›</a:t>
            </a:fld>
            <a:endParaRPr lang="en-US" altLang="en-US"/>
          </a:p>
        </p:txBody>
      </p:sp>
    </p:spTree>
    <p:extLst>
      <p:ext uri="{BB962C8B-B14F-4D97-AF65-F5344CB8AC3E}">
        <p14:creationId xmlns:p14="http://schemas.microsoft.com/office/powerpoint/2010/main" val="132499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1563688"/>
            <a:ext cx="2762250" cy="3313112"/>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cxnSp>
        <p:nvCxnSpPr>
          <p:cNvPr id="6" name="Straight Connector 5"/>
          <p:cNvCxnSpPr/>
          <p:nvPr/>
        </p:nvCxnSpPr>
        <p:spPr>
          <a:xfrm rot="5400000">
            <a:off x="1127919" y="3221832"/>
            <a:ext cx="301783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712913"/>
            <a:ext cx="2651125" cy="15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4733925"/>
            <a:ext cx="2651125"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2" name="Title 1"/>
          <p:cNvSpPr>
            <a:spLocks noGrp="1"/>
          </p:cNvSpPr>
          <p:nvPr>
            <p:ph type="title"/>
          </p:nvPr>
        </p:nvSpPr>
        <p:spPr>
          <a:xfrm>
            <a:off x="155448" y="1905000"/>
            <a:ext cx="2377440" cy="1371600"/>
          </a:xfrm>
        </p:spPr>
        <p:txBody>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fld id="{7DD3F742-FD35-4298-8916-4DC9FAE94295}" type="datetime1">
              <a:rPr lang="en-US"/>
              <a:pPr>
                <a:defRPr/>
              </a:pPr>
              <a:t>10/16/2017</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p:txBody>
          <a:bodyPr/>
          <a:lstStyle>
            <a:lvl1pPr>
              <a:defRPr/>
            </a:lvl1pPr>
          </a:lstStyle>
          <a:p>
            <a:fld id="{4FBEE878-3265-4435-B1E9-8B51655B84DC}" type="slidenum">
              <a:rPr lang="en-US" altLang="en-US"/>
              <a:pPr/>
              <a:t>‹#›</a:t>
            </a:fld>
            <a:endParaRPr lang="en-US" altLang="en-US"/>
          </a:p>
        </p:txBody>
      </p:sp>
    </p:spTree>
    <p:extLst>
      <p:ext uri="{BB962C8B-B14F-4D97-AF65-F5344CB8AC3E}">
        <p14:creationId xmlns:p14="http://schemas.microsoft.com/office/powerpoint/2010/main" val="357582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0" name="Rectangle 189"/>
          <p:cNvSpPr/>
          <p:nvPr/>
        </p:nvSpPr>
        <p:spPr>
          <a:xfrm>
            <a:off x="149225" y="136525"/>
            <a:ext cx="8869363" cy="658495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2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11900"/>
            <a:ext cx="2133600" cy="365125"/>
          </a:xfrm>
          <a:prstGeom prst="rect">
            <a:avLst/>
          </a:prstGeom>
        </p:spPr>
        <p:txBody>
          <a:bodyPr vert="horz" lIns="91440" tIns="45720" rIns="91440" bIns="45720" rtlCol="0" anchor="ctr"/>
          <a:lstStyle>
            <a:lvl1pPr algn="l" eaLnBrk="1" hangingPunct="1">
              <a:defRPr sz="1200">
                <a:solidFill>
                  <a:schemeClr val="tx2"/>
                </a:solidFill>
                <a:latin typeface="Arial" pitchFamily="34" charset="0"/>
                <a:cs typeface="Arial" pitchFamily="34" charset="0"/>
              </a:defRPr>
            </a:lvl1pPr>
          </a:lstStyle>
          <a:p>
            <a:pPr>
              <a:defRPr/>
            </a:pPr>
            <a:fld id="{D182C950-3259-4B8A-98F1-13830D48453F}" type="datetime1">
              <a:rPr lang="en-US"/>
              <a:pPr>
                <a:defRPr/>
              </a:pPr>
              <a:t>10/16/2017</a:t>
            </a:fld>
            <a:endParaRPr lang="en-US"/>
          </a:p>
        </p:txBody>
      </p:sp>
      <p:sp>
        <p:nvSpPr>
          <p:cNvPr id="5" name="Footer Placeholder 4"/>
          <p:cNvSpPr>
            <a:spLocks noGrp="1"/>
          </p:cNvSpPr>
          <p:nvPr>
            <p:ph type="ftr" sz="quarter" idx="3"/>
          </p:nvPr>
        </p:nvSpPr>
        <p:spPr>
          <a:xfrm>
            <a:off x="2830513" y="6311900"/>
            <a:ext cx="3482975" cy="365125"/>
          </a:xfrm>
          <a:prstGeom prst="rect">
            <a:avLst/>
          </a:prstGeom>
        </p:spPr>
        <p:txBody>
          <a:bodyPr vert="horz" lIns="91440" tIns="45720" rIns="91440" bIns="45720" rtlCol="0" anchor="ctr"/>
          <a:lstStyle>
            <a:lvl1pPr algn="ctr" eaLnBrk="1" hangingPunct="1">
              <a:defRPr sz="1200">
                <a:solidFill>
                  <a:schemeClr val="tx2"/>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119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C9FEEE20-A830-4951-8547-CBCFBA68B6FF}"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4118" r:id="rId1"/>
    <p:sldLayoutId id="2147484111" r:id="rId2"/>
    <p:sldLayoutId id="2147484119" r:id="rId3"/>
    <p:sldLayoutId id="2147484112" r:id="rId4"/>
    <p:sldLayoutId id="2147484113" r:id="rId5"/>
    <p:sldLayoutId id="2147484114" r:id="rId6"/>
    <p:sldLayoutId id="2147484115" r:id="rId7"/>
    <p:sldLayoutId id="2147484120" r:id="rId8"/>
    <p:sldLayoutId id="2147484121" r:id="rId9"/>
    <p:sldLayoutId id="2147484116" r:id="rId10"/>
    <p:sldLayoutId id="2147484117" r:id="rId11"/>
  </p:sldLayoutIdLst>
  <p:hf hdr="0" ftr="0" dt="0"/>
  <p:txStyles>
    <p:titleStyle>
      <a:lvl1pPr algn="l" rtl="0" eaLnBrk="0" fontAlgn="base" hangingPunct="0">
        <a:spcBef>
          <a:spcPct val="0"/>
        </a:spcBef>
        <a:spcAft>
          <a:spcPct val="0"/>
        </a:spcAft>
        <a:tabLst>
          <a:tab pos="3830638" algn="l"/>
        </a:tabLst>
        <a:defRPr sz="3600" b="1" kern="1200" spc="50">
          <a:ln w="13335" cmpd="sng">
            <a:solidFill>
              <a:schemeClr val="accent1">
                <a:lumMod val="50000"/>
              </a:schemeClr>
            </a:solidFill>
            <a:prstDash val="solid"/>
          </a:ln>
          <a:solidFill>
            <a:srgbClr val="FFFEFE"/>
          </a:solidFill>
          <a:latin typeface="+mj-lt"/>
          <a:ea typeface="+mj-ea"/>
          <a:cs typeface="+mj-cs"/>
        </a:defRPr>
      </a:lvl1pPr>
      <a:lvl2pPr algn="l" rtl="0" eaLnBrk="0" fontAlgn="base" hangingPunct="0">
        <a:spcBef>
          <a:spcPct val="0"/>
        </a:spcBef>
        <a:spcAft>
          <a:spcPct val="0"/>
        </a:spcAft>
        <a:tabLst>
          <a:tab pos="3830638" algn="l"/>
        </a:tabLst>
        <a:defRPr sz="3600" b="1">
          <a:solidFill>
            <a:srgbClr val="FFFEFE"/>
          </a:solidFill>
          <a:latin typeface="Tw Cen MT" pitchFamily="34" charset="0"/>
        </a:defRPr>
      </a:lvl2pPr>
      <a:lvl3pPr algn="l" rtl="0" eaLnBrk="0" fontAlgn="base" hangingPunct="0">
        <a:spcBef>
          <a:spcPct val="0"/>
        </a:spcBef>
        <a:spcAft>
          <a:spcPct val="0"/>
        </a:spcAft>
        <a:tabLst>
          <a:tab pos="3830638" algn="l"/>
        </a:tabLst>
        <a:defRPr sz="3600" b="1">
          <a:solidFill>
            <a:srgbClr val="FFFEFE"/>
          </a:solidFill>
          <a:latin typeface="Tw Cen MT" pitchFamily="34" charset="0"/>
        </a:defRPr>
      </a:lvl3pPr>
      <a:lvl4pPr algn="l" rtl="0" eaLnBrk="0" fontAlgn="base" hangingPunct="0">
        <a:spcBef>
          <a:spcPct val="0"/>
        </a:spcBef>
        <a:spcAft>
          <a:spcPct val="0"/>
        </a:spcAft>
        <a:tabLst>
          <a:tab pos="3830638" algn="l"/>
        </a:tabLst>
        <a:defRPr sz="3600" b="1">
          <a:solidFill>
            <a:srgbClr val="FFFEFE"/>
          </a:solidFill>
          <a:latin typeface="Tw Cen MT" pitchFamily="34" charset="0"/>
        </a:defRPr>
      </a:lvl4pPr>
      <a:lvl5pPr algn="l" rtl="0" eaLnBrk="0" fontAlgn="base" hangingPunct="0">
        <a:spcBef>
          <a:spcPct val="0"/>
        </a:spcBef>
        <a:spcAft>
          <a:spcPct val="0"/>
        </a:spcAft>
        <a:tabLst>
          <a:tab pos="3830638" algn="l"/>
        </a:tabLst>
        <a:defRPr sz="3600" b="1">
          <a:solidFill>
            <a:srgbClr val="FFFEFE"/>
          </a:solidFill>
          <a:latin typeface="Tw Cen MT" pitchFamily="34" charset="0"/>
        </a:defRPr>
      </a:lvl5pPr>
      <a:lvl6pPr marL="457200" algn="l" rtl="0" fontAlgn="base">
        <a:spcBef>
          <a:spcPct val="0"/>
        </a:spcBef>
        <a:spcAft>
          <a:spcPct val="0"/>
        </a:spcAft>
        <a:tabLst>
          <a:tab pos="3830638" algn="l"/>
        </a:tabLst>
        <a:defRPr sz="3600" b="1">
          <a:solidFill>
            <a:srgbClr val="FFFEFE"/>
          </a:solidFill>
          <a:latin typeface="Tw Cen MT" pitchFamily="34" charset="0"/>
        </a:defRPr>
      </a:lvl6pPr>
      <a:lvl7pPr marL="914400" algn="l" rtl="0" fontAlgn="base">
        <a:spcBef>
          <a:spcPct val="0"/>
        </a:spcBef>
        <a:spcAft>
          <a:spcPct val="0"/>
        </a:spcAft>
        <a:tabLst>
          <a:tab pos="3830638" algn="l"/>
        </a:tabLst>
        <a:defRPr sz="3600" b="1">
          <a:solidFill>
            <a:srgbClr val="FFFEFE"/>
          </a:solidFill>
          <a:latin typeface="Tw Cen MT" pitchFamily="34" charset="0"/>
        </a:defRPr>
      </a:lvl7pPr>
      <a:lvl8pPr marL="1371600" algn="l" rtl="0" fontAlgn="base">
        <a:spcBef>
          <a:spcPct val="0"/>
        </a:spcBef>
        <a:spcAft>
          <a:spcPct val="0"/>
        </a:spcAft>
        <a:tabLst>
          <a:tab pos="3830638" algn="l"/>
        </a:tabLst>
        <a:defRPr sz="3600" b="1">
          <a:solidFill>
            <a:srgbClr val="FFFEFE"/>
          </a:solidFill>
          <a:latin typeface="Tw Cen MT" pitchFamily="34" charset="0"/>
        </a:defRPr>
      </a:lvl8pPr>
      <a:lvl9pPr marL="1828800" algn="l" rtl="0" fontAlgn="base">
        <a:spcBef>
          <a:spcPct val="0"/>
        </a:spcBef>
        <a:spcAft>
          <a:spcPct val="0"/>
        </a:spcAft>
        <a:tabLst>
          <a:tab pos="3830638" algn="l"/>
        </a:tabLst>
        <a:defRPr sz="3600" b="1">
          <a:solidFill>
            <a:srgbClr val="FFFEFE"/>
          </a:solidFill>
          <a:latin typeface="Tw Cen MT" pitchFamily="34" charset="0"/>
        </a:defRPr>
      </a:lvl9pPr>
    </p:titleStyle>
    <p:bodyStyle>
      <a:lvl1pPr marL="273050" indent="-273050" algn="l" rtl="0" eaLnBrk="0" fontAlgn="base" hangingPunct="0">
        <a:spcBef>
          <a:spcPct val="20000"/>
        </a:spcBef>
        <a:spcAft>
          <a:spcPct val="0"/>
        </a:spcAft>
        <a:buClr>
          <a:srgbClr val="95B3D7"/>
        </a:buClr>
        <a:buFont typeface="Arial" charset="0"/>
        <a:buChar char="•"/>
        <a:defRPr sz="2400" kern="1200">
          <a:solidFill>
            <a:schemeClr val="tx2"/>
          </a:solidFill>
          <a:latin typeface="+mn-lt"/>
          <a:ea typeface="+mn-ea"/>
          <a:cs typeface="+mn-cs"/>
        </a:defRPr>
      </a:lvl1pPr>
      <a:lvl2pPr marL="547688" indent="-182563" algn="l" rtl="0" eaLnBrk="0" fontAlgn="base" hangingPunct="0">
        <a:spcBef>
          <a:spcPct val="20000"/>
        </a:spcBef>
        <a:spcAft>
          <a:spcPct val="0"/>
        </a:spcAft>
        <a:buClr>
          <a:srgbClr val="95B3D7"/>
        </a:buClr>
        <a:buFont typeface="Arial" charset="0"/>
        <a:buChar char="•"/>
        <a:defRPr sz="2000" kern="1200">
          <a:solidFill>
            <a:schemeClr val="tx1"/>
          </a:solidFill>
          <a:latin typeface="+mn-lt"/>
          <a:ea typeface="+mn-ea"/>
          <a:cs typeface="+mn-cs"/>
        </a:defRPr>
      </a:lvl2pPr>
      <a:lvl3pPr marL="914400" indent="-228600" algn="l" rtl="0" eaLnBrk="0" fontAlgn="base" hangingPunct="0">
        <a:spcBef>
          <a:spcPct val="20000"/>
        </a:spcBef>
        <a:spcAft>
          <a:spcPct val="0"/>
        </a:spcAft>
        <a:buClr>
          <a:schemeClr val="accent2"/>
        </a:buClr>
        <a:buFont typeface="Arial" charset="0"/>
        <a:buChar char="•"/>
        <a:defRPr sz="2000" kern="1200">
          <a:solidFill>
            <a:schemeClr val="tx2"/>
          </a:solidFill>
          <a:latin typeface="+mn-lt"/>
          <a:ea typeface="+mn-ea"/>
          <a:cs typeface="+mn-cs"/>
        </a:defRPr>
      </a:lvl3pPr>
      <a:lvl4pPr marL="1187450" indent="-228600" algn="l" rtl="0" eaLnBrk="0" fontAlgn="base" hangingPunct="0">
        <a:spcBef>
          <a:spcPct val="20000"/>
        </a:spcBef>
        <a:spcAft>
          <a:spcPct val="0"/>
        </a:spcAft>
        <a:buClr>
          <a:srgbClr val="9BBB59"/>
        </a:buClr>
        <a:buFont typeface="Arial" charset="0"/>
        <a:buChar char="•"/>
        <a:defRPr kern="1200">
          <a:solidFill>
            <a:schemeClr val="tx1"/>
          </a:solidFill>
          <a:latin typeface="+mn-lt"/>
          <a:ea typeface="+mn-ea"/>
          <a:cs typeface="+mn-cs"/>
        </a:defRPr>
      </a:lvl4pPr>
      <a:lvl5pPr marL="1462088" indent="-228600" algn="l" rtl="0" eaLnBrk="0" fontAlgn="base" hangingPunct="0">
        <a:spcBef>
          <a:spcPct val="20000"/>
        </a:spcBef>
        <a:spcAft>
          <a:spcPct val="0"/>
        </a:spcAft>
        <a:buClr>
          <a:srgbClr val="8064A2"/>
        </a:buClr>
        <a:buFont typeface="Arial" charset="0"/>
        <a:buChar char="•"/>
        <a:defRPr sz="1600" kern="120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t-eC2QQ-nS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hyperlink" Target="http://www.hrepic.com/Teaching/GenEducation/nonverbcom/nonverbcom.htm" TargetMode="External"/><Relationship Id="rId2" Type="http://schemas.openxmlformats.org/officeDocument/2006/relationships/hyperlink" Target="http://highered.mcgraw-hill.com/sites/0072959827/student_view0/chapter6/" TargetMode="External"/><Relationship Id="rId1" Type="http://schemas.openxmlformats.org/officeDocument/2006/relationships/slideLayout" Target="../slideLayouts/slideLayout2.xml"/><Relationship Id="rId5" Type="http://schemas.openxmlformats.org/officeDocument/2006/relationships/hyperlink" Target="https://www.youtube.com/watch?v=t-eC2QQ-nSM" TargetMode="External"/><Relationship Id="rId4" Type="http://schemas.openxmlformats.org/officeDocument/2006/relationships/hyperlink" Target="http://changingminds.org/techniques/body/body_language.htm"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17550" y="1905000"/>
            <a:ext cx="7772400" cy="1470025"/>
          </a:xfrm>
          <a:prstGeom prst="rect">
            <a:avLst/>
          </a:prstGeom>
        </p:spPr>
        <p:txBody>
          <a:bodyPr anchor="b"/>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sz="2800" b="1" dirty="0">
                <a:solidFill>
                  <a:srgbClr val="FFFFFF"/>
                </a:solidFill>
                <a:latin typeface="Arial" panose="020B0604020202020204" pitchFamily="34" charset="0"/>
                <a:cs typeface="Arial" panose="020B0604020202020204" pitchFamily="34" charset="0"/>
              </a:rPr>
              <a:t>L</a:t>
            </a:r>
            <a:r>
              <a:rPr lang="en-US" sz="2800" b="1" dirty="0" smtClean="0">
                <a:solidFill>
                  <a:srgbClr val="FFFFFF"/>
                </a:solidFill>
                <a:latin typeface="Arial" panose="020B0604020202020204" pitchFamily="34" charset="0"/>
                <a:cs typeface="Arial" panose="020B0604020202020204" pitchFamily="34" charset="0"/>
              </a:rPr>
              <a:t>05</a:t>
            </a:r>
            <a:r>
              <a:rPr lang="en-US" sz="2800" dirty="0" smtClean="0">
                <a:solidFill>
                  <a:srgbClr val="FFFFFF"/>
                </a:solidFill>
                <a:latin typeface="Arial" panose="020B0604020202020204" pitchFamily="34" charset="0"/>
                <a:cs typeface="Arial" panose="020B0604020202020204" pitchFamily="34" charset="0"/>
              </a:rPr>
              <a:t/>
            </a:r>
            <a:br>
              <a:rPr lang="en-US" sz="2800" dirty="0" smtClean="0">
                <a:solidFill>
                  <a:srgbClr val="FFFFFF"/>
                </a:solidFill>
                <a:latin typeface="Arial" panose="020B0604020202020204" pitchFamily="34" charset="0"/>
                <a:cs typeface="Arial" panose="020B0604020202020204" pitchFamily="34" charset="0"/>
              </a:rPr>
            </a:br>
            <a:r>
              <a:rPr lang="en-US" sz="2800" dirty="0" smtClean="0">
                <a:solidFill>
                  <a:srgbClr val="FFFFFF"/>
                </a:solidFill>
                <a:latin typeface="Arial" panose="020B0604020202020204" pitchFamily="34" charset="0"/>
                <a:cs typeface="Arial" panose="020B0604020202020204" pitchFamily="34" charset="0"/>
              </a:rPr>
              <a:t> </a:t>
            </a:r>
            <a:r>
              <a:rPr lang="en-SG" sz="2800" dirty="0">
                <a:solidFill>
                  <a:srgbClr val="FFFFFF"/>
                </a:solidFill>
                <a:latin typeface="Arial" panose="020B0604020202020204" pitchFamily="34" charset="0"/>
                <a:cs typeface="Arial" panose="020B0604020202020204" pitchFamily="34" charset="0"/>
              </a:rPr>
              <a:t>You Say It Best When You Say Nothing At All</a:t>
            </a:r>
            <a:endParaRPr lang="en-US" sz="2800" dirty="0">
              <a:solidFill>
                <a:srgbClr val="FFFFFF"/>
              </a:solidFill>
              <a:latin typeface="Arial" panose="020B0604020202020204" pitchFamily="34" charset="0"/>
              <a:cs typeface="Arial" panose="020B0604020202020204" pitchFamily="34" charset="0"/>
            </a:endParaRPr>
          </a:p>
        </p:txBody>
      </p:sp>
      <p:pic>
        <p:nvPicPr>
          <p:cNvPr id="71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3581400"/>
            <a:ext cx="5600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25021" y="304800"/>
            <a:ext cx="9144000" cy="762000"/>
          </a:xfrm>
          <a:prstGeom prst="rect">
            <a:avLst/>
          </a:prstGeom>
        </p:spPr>
        <p:txBody>
          <a:bodyPr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pPr algn="ctr">
              <a:defRPr/>
            </a:pPr>
            <a:r>
              <a:rPr lang="en-GB" altLang="en-US" dirty="0" smtClean="0">
                <a:latin typeface="Arial" panose="020B0604020202020204" pitchFamily="34" charset="0"/>
                <a:cs typeface="Arial" panose="020B0604020202020204" pitchFamily="34" charset="0"/>
              </a:rPr>
              <a:t>G107 Effective Communication</a:t>
            </a:r>
          </a:p>
        </p:txBody>
      </p:sp>
      <p:sp>
        <p:nvSpPr>
          <p:cNvPr id="8" name="Title 1"/>
          <p:cNvSpPr txBox="1">
            <a:spLocks/>
          </p:cNvSpPr>
          <p:nvPr/>
        </p:nvSpPr>
        <p:spPr>
          <a:xfrm>
            <a:off x="32413" y="5791200"/>
            <a:ext cx="9144000" cy="762000"/>
          </a:xfrm>
          <a:prstGeom prst="rect">
            <a:avLst/>
          </a:prstGeom>
        </p:spPr>
        <p:txBody>
          <a:bodyPr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pPr algn="ctr">
              <a:defRPr/>
            </a:pPr>
            <a:r>
              <a:rPr lang="en-GB" altLang="en-US" dirty="0" smtClean="0">
                <a:latin typeface="Arial" panose="020B0604020202020204" pitchFamily="34" charset="0"/>
                <a:cs typeface="Arial" panose="020B0604020202020204" pitchFamily="34" charset="0"/>
              </a:rPr>
              <a:t>6</a:t>
            </a:r>
            <a:r>
              <a:rPr lang="en-GB" altLang="en-US" baseline="30000" dirty="0" smtClean="0">
                <a:latin typeface="Arial" panose="020B0604020202020204" pitchFamily="34" charset="0"/>
                <a:cs typeface="Arial" panose="020B0604020202020204" pitchFamily="34" charset="0"/>
              </a:rPr>
              <a:t>th</a:t>
            </a:r>
            <a:r>
              <a:rPr lang="en-GB" altLang="en-US" dirty="0" smtClean="0">
                <a:latin typeface="Arial" panose="020B0604020202020204" pitchFamily="34" charset="0"/>
                <a:cs typeface="Arial" panose="020B0604020202020204" pitchFamily="34" charset="0"/>
              </a:rPr>
              <a:t> Presentation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9219" name="Content Placeholder 2"/>
          <p:cNvSpPr>
            <a:spLocks noGrp="1"/>
          </p:cNvSpPr>
          <p:nvPr>
            <p:ph idx="1"/>
          </p:nvPr>
        </p:nvSpPr>
        <p:spPr>
          <a:xfrm>
            <a:off x="228600" y="1219200"/>
            <a:ext cx="4724400" cy="5172075"/>
          </a:xfrm>
        </p:spPr>
        <p:txBody>
          <a:bodyPr rtlCol="0">
            <a:noAutofit/>
          </a:bodyPr>
          <a:lstStyle/>
          <a:p>
            <a:pPr marL="0" indent="0" eaLnBrk="1" fontAlgn="auto" hangingPunct="1">
              <a:spcAft>
                <a:spcPts val="0"/>
              </a:spcAft>
              <a:buClr>
                <a:schemeClr val="accent1">
                  <a:lumMod val="60000"/>
                  <a:lumOff val="40000"/>
                </a:schemeClr>
              </a:buClr>
              <a:buFont typeface="Arial" panose="020B0604020202020204" pitchFamily="34" charset="0"/>
              <a:buNone/>
              <a:defRPr/>
            </a:pPr>
            <a:r>
              <a:rPr lang="en-US" b="1" u="sng" dirty="0" smtClean="0">
                <a:solidFill>
                  <a:srgbClr val="FFFFFF"/>
                </a:solidFill>
                <a:latin typeface="Arial" panose="020B0604020202020204" pitchFamily="34" charset="0"/>
                <a:cs typeface="Arial" panose="020B0604020202020204" pitchFamily="34" charset="0"/>
              </a:rPr>
              <a:t>Proxemics: </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US" dirty="0" smtClean="0">
                <a:solidFill>
                  <a:srgbClr val="FFFFFF"/>
                </a:solidFill>
                <a:latin typeface="Arial" panose="020B0604020202020204" pitchFamily="34" charset="0"/>
                <a:cs typeface="Arial" panose="020B0604020202020204" pitchFamily="34" charset="0"/>
              </a:rPr>
              <a:t>The study of how we use and regulate our personal space.</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There are 4 zones of personal space:</a:t>
            </a:r>
          </a:p>
          <a:p>
            <a:pPr marL="617220" lvl="1" indent="-342900" eaLnBrk="1" fontAlgn="auto" hangingPunct="1">
              <a:spcAft>
                <a:spcPts val="0"/>
              </a:spcAft>
              <a:buClr>
                <a:schemeClr val="accent1">
                  <a:lumMod val="60000"/>
                  <a:lumOff val="40000"/>
                </a:schemeClr>
              </a:buClr>
              <a:buFont typeface="Arial" panose="020B0604020202020204" pitchFamily="34" charset="0"/>
              <a:buChar char="•"/>
              <a:defRPr/>
            </a:pPr>
            <a:r>
              <a:rPr lang="en-US" sz="2400" dirty="0" smtClean="0">
                <a:solidFill>
                  <a:srgbClr val="FFFFFF"/>
                </a:solidFill>
                <a:latin typeface="Arial" panose="020B0604020202020204" pitchFamily="34" charset="0"/>
                <a:cs typeface="Arial" panose="020B0604020202020204" pitchFamily="34" charset="0"/>
              </a:rPr>
              <a:t>Intimate zone (16 inches or less)</a:t>
            </a:r>
          </a:p>
          <a:p>
            <a:pPr marL="617220" lvl="1" indent="-342900" eaLnBrk="1" fontAlgn="auto" hangingPunct="1">
              <a:spcAft>
                <a:spcPts val="0"/>
              </a:spcAft>
              <a:buClr>
                <a:schemeClr val="accent1">
                  <a:lumMod val="60000"/>
                  <a:lumOff val="40000"/>
                </a:schemeClr>
              </a:buClr>
              <a:buFont typeface="Arial" panose="020B0604020202020204" pitchFamily="34" charset="0"/>
              <a:buChar char="•"/>
              <a:defRPr/>
            </a:pPr>
            <a:r>
              <a:rPr lang="en-US" sz="2400" dirty="0" smtClean="0">
                <a:solidFill>
                  <a:srgbClr val="FFFFFF"/>
                </a:solidFill>
                <a:latin typeface="Arial" panose="020B0604020202020204" pitchFamily="34" charset="0"/>
                <a:cs typeface="Arial" panose="020B0604020202020204" pitchFamily="34" charset="0"/>
              </a:rPr>
              <a:t>Personal zone (1.5ft to 4ft)</a:t>
            </a:r>
          </a:p>
          <a:p>
            <a:pPr marL="617220" lvl="1" indent="-342900" eaLnBrk="1" fontAlgn="auto" hangingPunct="1">
              <a:spcAft>
                <a:spcPts val="0"/>
              </a:spcAft>
              <a:buClr>
                <a:schemeClr val="accent1">
                  <a:lumMod val="60000"/>
                  <a:lumOff val="40000"/>
                </a:schemeClr>
              </a:buClr>
              <a:buFont typeface="Arial" panose="020B0604020202020204" pitchFamily="34" charset="0"/>
              <a:buChar char="•"/>
              <a:defRPr/>
            </a:pPr>
            <a:r>
              <a:rPr lang="en-US" sz="2400" dirty="0" smtClean="0">
                <a:solidFill>
                  <a:srgbClr val="FFFFFF"/>
                </a:solidFill>
                <a:latin typeface="Arial" panose="020B0604020202020204" pitchFamily="34" charset="0"/>
                <a:cs typeface="Arial" panose="020B0604020202020204" pitchFamily="34" charset="0"/>
              </a:rPr>
              <a:t>Social zone (4ft to 12ft)</a:t>
            </a:r>
          </a:p>
          <a:p>
            <a:pPr marL="617220" lvl="1" indent="-342900" eaLnBrk="1" fontAlgn="auto" hangingPunct="1">
              <a:spcAft>
                <a:spcPts val="0"/>
              </a:spcAft>
              <a:buClr>
                <a:schemeClr val="accent1">
                  <a:lumMod val="60000"/>
                  <a:lumOff val="40000"/>
                </a:schemeClr>
              </a:buClr>
              <a:buFont typeface="Arial" panose="020B0604020202020204" pitchFamily="34" charset="0"/>
              <a:buChar char="•"/>
              <a:defRPr/>
            </a:pPr>
            <a:r>
              <a:rPr lang="en-US" sz="2400" dirty="0" smtClean="0">
                <a:solidFill>
                  <a:srgbClr val="FFFFFF"/>
                </a:solidFill>
                <a:latin typeface="Arial" panose="020B0604020202020204" pitchFamily="34" charset="0"/>
                <a:cs typeface="Arial" panose="020B0604020202020204" pitchFamily="34" charset="0"/>
              </a:rPr>
              <a:t>Public zone (more than 12ft)</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The distance we put ourselves and other people sends a message.</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   </a:t>
            </a:r>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752600"/>
            <a:ext cx="35083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9219" name="Content Placeholder 2"/>
          <p:cNvSpPr>
            <a:spLocks noGrp="1"/>
          </p:cNvSpPr>
          <p:nvPr>
            <p:ph idx="1"/>
          </p:nvPr>
        </p:nvSpPr>
        <p:spPr>
          <a:xfrm>
            <a:off x="381000" y="1371600"/>
            <a:ext cx="8382000" cy="4095750"/>
          </a:xfrm>
        </p:spPr>
        <p:txBody>
          <a:bodyPr rtlCol="0">
            <a:noAutofit/>
          </a:bodyPr>
          <a:lstStyle/>
          <a:p>
            <a:pPr marL="0" indent="0" eaLnBrk="1" fontAlgn="auto" hangingPunct="1">
              <a:spcAft>
                <a:spcPts val="0"/>
              </a:spcAft>
              <a:buClr>
                <a:schemeClr val="accent1">
                  <a:lumMod val="60000"/>
                  <a:lumOff val="40000"/>
                </a:schemeClr>
              </a:buClr>
              <a:buFont typeface="Arial" panose="020B0604020202020204" pitchFamily="34" charset="0"/>
              <a:buNone/>
              <a:defRPr/>
            </a:pPr>
            <a:r>
              <a:rPr lang="en-US" b="1" u="sng" dirty="0" smtClean="0">
                <a:solidFill>
                  <a:schemeClr val="tx1"/>
                </a:solidFill>
                <a:latin typeface="Arial" panose="020B0604020202020204" pitchFamily="34" charset="0"/>
                <a:cs typeface="Arial" panose="020B0604020202020204" pitchFamily="34" charset="0"/>
              </a:rPr>
              <a:t>Facial Expression</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Facial appearance– including the wrinkles, muscle tone and skin colour reveal information about the age, sex, race, ethnic origin and status. </a:t>
            </a:r>
            <a:r>
              <a:rPr lang="en-SG" dirty="0">
                <a:solidFill>
                  <a:srgbClr val="FFFFFF"/>
                </a:solidFill>
                <a:latin typeface="Arial" panose="020B0604020202020204" pitchFamily="34" charset="0"/>
                <a:cs typeface="Arial" panose="020B0604020202020204" pitchFamily="34" charset="0"/>
              </a:rPr>
              <a:t>E</a:t>
            </a:r>
            <a:r>
              <a:rPr lang="en-SG" dirty="0" smtClean="0">
                <a:solidFill>
                  <a:srgbClr val="FFFFFF"/>
                </a:solidFill>
                <a:latin typeface="Arial" panose="020B0604020202020204" pitchFamily="34" charset="0"/>
                <a:cs typeface="Arial" panose="020B0604020202020204" pitchFamily="34" charset="0"/>
              </a:rPr>
              <a:t>xpressions </a:t>
            </a:r>
            <a:r>
              <a:rPr lang="en-SG" dirty="0">
                <a:solidFill>
                  <a:srgbClr val="FFFFFF"/>
                </a:solidFill>
                <a:latin typeface="Arial" panose="020B0604020202020204" pitchFamily="34" charset="0"/>
                <a:cs typeface="Arial" panose="020B0604020202020204" pitchFamily="34" charset="0"/>
              </a:rPr>
              <a:t>executed </a:t>
            </a:r>
            <a:r>
              <a:rPr lang="en-SG" dirty="0" smtClean="0">
                <a:solidFill>
                  <a:srgbClr val="FFFFFF"/>
                </a:solidFill>
                <a:latin typeface="Arial" panose="020B0604020202020204" pitchFamily="34" charset="0"/>
                <a:cs typeface="Arial" panose="020B0604020202020204" pitchFamily="34" charset="0"/>
              </a:rPr>
              <a:t>with these facial muscles can disclose feelings/emotions.</a:t>
            </a:r>
            <a:endParaRPr lang="en-US" dirty="0" smtClean="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Facial cues such as the eyes, eyebrows, eyelids, cheeks, nose, mouth, lips and chin can convey emotions and attitudes as well. </a:t>
            </a:r>
            <a:r>
              <a:rPr lang="en-SG" dirty="0" smtClean="0">
                <a:solidFill>
                  <a:srgbClr val="FFFFFF"/>
                </a:solidFill>
                <a:latin typeface="Arial" panose="020B0604020202020204" pitchFamily="34" charset="0"/>
                <a:cs typeface="Arial" panose="020B0604020202020204" pitchFamily="34" charset="0"/>
              </a:rPr>
              <a:t>These cues can </a:t>
            </a:r>
            <a:r>
              <a:rPr lang="en-SG" dirty="0">
                <a:solidFill>
                  <a:srgbClr val="FFFFFF"/>
                </a:solidFill>
                <a:latin typeface="Arial" panose="020B0604020202020204" pitchFamily="34" charset="0"/>
                <a:cs typeface="Arial" panose="020B0604020202020204" pitchFamily="34" charset="0"/>
              </a:rPr>
              <a:t>be deliberate or </a:t>
            </a:r>
            <a:r>
              <a:rPr lang="en-SG" dirty="0" smtClean="0">
                <a:solidFill>
                  <a:srgbClr val="FFFFFF"/>
                </a:solidFill>
                <a:latin typeface="Arial" panose="020B0604020202020204" pitchFamily="34" charset="0"/>
                <a:cs typeface="Arial" panose="020B0604020202020204" pitchFamily="34" charset="0"/>
              </a:rPr>
              <a:t>spontaneous.</a:t>
            </a:r>
            <a:endParaRPr lang="en-US" dirty="0">
              <a:solidFill>
                <a:srgbClr val="FFFFFF"/>
              </a:solidFill>
              <a:latin typeface="Arial" panose="020B0604020202020204" pitchFamily="34" charset="0"/>
              <a:cs typeface="Arial" panose="020B0604020202020204" pitchFamily="34" charset="0"/>
            </a:endParaRP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467350"/>
            <a:ext cx="49434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21507" name="Content Placeholder 2"/>
          <p:cNvSpPr>
            <a:spLocks noGrp="1"/>
          </p:cNvSpPr>
          <p:nvPr>
            <p:ph idx="1"/>
          </p:nvPr>
        </p:nvSpPr>
        <p:spPr>
          <a:xfrm>
            <a:off x="381000" y="1524000"/>
            <a:ext cx="8382000" cy="2895600"/>
          </a:xfrm>
        </p:spPr>
        <p:txBody>
          <a:bodyPr/>
          <a:lstStyle/>
          <a:p>
            <a:pPr eaLnBrk="1" hangingPunct="1"/>
            <a:r>
              <a:rPr lang="en-US" altLang="en-US" smtClean="0">
                <a:solidFill>
                  <a:srgbClr val="FFFFFF"/>
                </a:solidFill>
                <a:latin typeface="Arial" charset="0"/>
                <a:cs typeface="Arial" charset="0"/>
              </a:rPr>
              <a:t>The eyes provide a constant channel of communication. They can be shifty and evasive; convey hate, fear and guilt; or express confidence, love and support.</a:t>
            </a:r>
          </a:p>
          <a:p>
            <a:pPr eaLnBrk="1" hangingPunct="1"/>
            <a:endParaRPr lang="en-US" altLang="en-US" smtClean="0">
              <a:solidFill>
                <a:srgbClr val="FFFFFF"/>
              </a:solidFill>
              <a:latin typeface="Arial" charset="0"/>
              <a:cs typeface="Arial" charset="0"/>
            </a:endParaRPr>
          </a:p>
          <a:p>
            <a:pPr eaLnBrk="1" hangingPunct="1"/>
            <a:r>
              <a:rPr lang="en-US" altLang="en-US" smtClean="0">
                <a:solidFill>
                  <a:srgbClr val="FFFFFF"/>
                </a:solidFill>
                <a:latin typeface="Arial" charset="0"/>
                <a:cs typeface="Arial" charset="0"/>
              </a:rPr>
              <a:t>Eye contact is often used to control an interpersonal interaction.</a:t>
            </a:r>
          </a:p>
        </p:txBody>
      </p:sp>
      <p:pic>
        <p:nvPicPr>
          <p:cNvPr id="21508"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5284788"/>
            <a:ext cx="19796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5302250"/>
            <a:ext cx="228600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388" y="5334000"/>
            <a:ext cx="3808412"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a:t>
            </a:r>
            <a:endParaRPr lang="en-US" dirty="0">
              <a:solidFill>
                <a:srgbClr val="FFFFFF"/>
              </a:solidFill>
              <a:latin typeface="Arial" panose="020B0604020202020204" pitchFamily="34" charset="0"/>
              <a:cs typeface="Arial" panose="020B0604020202020204" pitchFamily="34" charset="0"/>
            </a:endParaRPr>
          </a:p>
        </p:txBody>
      </p:sp>
      <p:sp>
        <p:nvSpPr>
          <p:cNvPr id="9219" name="Content Placeholder 2"/>
          <p:cNvSpPr>
            <a:spLocks noGrp="1"/>
          </p:cNvSpPr>
          <p:nvPr>
            <p:ph idx="1"/>
          </p:nvPr>
        </p:nvSpPr>
        <p:spPr>
          <a:xfrm>
            <a:off x="457200" y="1295400"/>
            <a:ext cx="8458200" cy="5029200"/>
          </a:xfrm>
        </p:spPr>
        <p:txBody>
          <a:bodyPr rtlCol="0">
            <a:normAutofit/>
          </a:bodyPr>
          <a:lstStyle/>
          <a:p>
            <a:pPr marL="0" indent="0" eaLnBrk="1" fontAlgn="auto" hangingPunct="1">
              <a:spcAft>
                <a:spcPts val="0"/>
              </a:spcAft>
              <a:buClr>
                <a:schemeClr val="accent1">
                  <a:lumMod val="60000"/>
                  <a:lumOff val="40000"/>
                </a:schemeClr>
              </a:buClr>
              <a:buFont typeface="Arial" panose="020B0604020202020204" pitchFamily="34" charset="0"/>
              <a:buNone/>
              <a:defRPr/>
            </a:pPr>
            <a:r>
              <a:rPr lang="en-US" b="1" u="sng" dirty="0" smtClean="0">
                <a:solidFill>
                  <a:schemeClr val="tx1"/>
                </a:solidFill>
                <a:latin typeface="Arial" panose="020B0604020202020204" pitchFamily="34" charset="0"/>
                <a:cs typeface="Arial" panose="020B0604020202020204" pitchFamily="34" charset="0"/>
              </a:rPr>
              <a:t>Physical Appearance / dressing </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Dressing (including how we wear clothes &amp; hair) portrays the background, personality, and values of the communicator. e.g. Going to your friend’s wedding in shorts, flip-flops and a  stained singlet shows a disrespect for the hosts and occasion. </a:t>
            </a:r>
            <a:endParaRPr lang="en-US" dirty="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Arial" panose="020B0604020202020204" pitchFamily="34" charset="0"/>
              <a:cs typeface="Arial" panose="020B0604020202020204" pitchFamily="34" charset="0"/>
            </a:endParaRPr>
          </a:p>
          <a:p>
            <a:pPr marL="361188" indent="-34290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Note: Attire should match the occasion. </a:t>
            </a:r>
          </a:p>
          <a:p>
            <a:pPr marL="361188" indent="-342900" eaLnBrk="1" fontAlgn="auto" hangingPunct="1">
              <a:spcAft>
                <a:spcPts val="0"/>
              </a:spcAft>
              <a:buClr>
                <a:schemeClr val="accent1">
                  <a:lumMod val="60000"/>
                  <a:lumOff val="40000"/>
                </a:schemeClr>
              </a:buClr>
              <a:buFont typeface="Arial" panose="020B0604020202020204" pitchFamily="34" charset="0"/>
              <a:buChar char="•"/>
              <a:defRPr/>
            </a:pPr>
            <a:endParaRPr lang="en-US" dirty="0">
              <a:solidFill>
                <a:srgbClr val="FFFFFF"/>
              </a:solidFill>
              <a:latin typeface="Arial" panose="020B0604020202020204" pitchFamily="34" charset="0"/>
              <a:cs typeface="Arial" panose="020B0604020202020204" pitchFamily="34" charset="0"/>
            </a:endParaRPr>
          </a:p>
          <a:p>
            <a:pPr marL="361188" indent="-342900" eaLnBrk="1" fontAlgn="auto" hangingPunct="1">
              <a:spcAft>
                <a:spcPts val="0"/>
              </a:spcAft>
              <a:buClr>
                <a:schemeClr val="accent1">
                  <a:lumMod val="60000"/>
                  <a:lumOff val="40000"/>
                </a:schemeClr>
              </a:buClr>
              <a:buFont typeface="Arial" panose="020B0604020202020204" pitchFamily="34" charset="0"/>
              <a:buChar char="•"/>
              <a:defRPr/>
            </a:pPr>
            <a:r>
              <a:rPr lang="en-US" dirty="0">
                <a:solidFill>
                  <a:srgbClr val="FFFFFF"/>
                </a:solidFill>
                <a:latin typeface="Arial" panose="020B0604020202020204" pitchFamily="34" charset="0"/>
                <a:cs typeface="Arial" panose="020B0604020202020204" pitchFamily="34" charset="0"/>
              </a:rPr>
              <a:t>G</a:t>
            </a:r>
            <a:r>
              <a:rPr lang="en-US" dirty="0" smtClean="0">
                <a:solidFill>
                  <a:srgbClr val="FFFFFF"/>
                </a:solidFill>
                <a:latin typeface="Arial" panose="020B0604020202020204" pitchFamily="34" charset="0"/>
                <a:cs typeface="Arial" panose="020B0604020202020204" pitchFamily="34" charset="0"/>
              </a:rPr>
              <a:t>entle reminder: </a:t>
            </a:r>
            <a:br>
              <a:rPr lang="en-US" dirty="0" smtClean="0">
                <a:solidFill>
                  <a:srgbClr val="FFFFFF"/>
                </a:solidFill>
                <a:latin typeface="Arial" panose="020B0604020202020204" pitchFamily="34" charset="0"/>
                <a:cs typeface="Arial" panose="020B0604020202020204" pitchFamily="34" charset="0"/>
              </a:rPr>
            </a:br>
            <a:r>
              <a:rPr lang="en-US" dirty="0" smtClean="0">
                <a:solidFill>
                  <a:srgbClr val="FFFFFF"/>
                </a:solidFill>
                <a:latin typeface="Arial" panose="020B0604020202020204" pitchFamily="34" charset="0"/>
                <a:cs typeface="Arial" panose="020B0604020202020204" pitchFamily="34" charset="0"/>
              </a:rPr>
              <a:t>Final Presentation in Week 13 </a:t>
            </a:r>
            <a:br>
              <a:rPr lang="en-US" dirty="0" smtClean="0">
                <a:solidFill>
                  <a:srgbClr val="FFFFFF"/>
                </a:solidFill>
                <a:latin typeface="Arial" panose="020B0604020202020204" pitchFamily="34" charset="0"/>
                <a:cs typeface="Arial" panose="020B0604020202020204" pitchFamily="34" charset="0"/>
              </a:rPr>
            </a:br>
            <a:endParaRPr lang="en-US" dirty="0" smtClean="0">
              <a:solidFill>
                <a:srgbClr val="FFFFFF"/>
              </a:solidFill>
              <a:latin typeface="Arial" panose="020B0604020202020204" pitchFamily="34" charset="0"/>
              <a:cs typeface="Arial" panose="020B0604020202020204" pitchFamily="34" charset="0"/>
            </a:endParaRP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570413"/>
            <a:ext cx="2286000"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467600" cy="639762"/>
          </a:xfrm>
        </p:spPr>
        <p:txBody>
          <a:bodyPr>
            <a:noAutofit/>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What Should </a:t>
            </a:r>
            <a:r>
              <a:rPr lang="en-US" dirty="0">
                <a:solidFill>
                  <a:srgbClr val="FFFFFF"/>
                </a:solidFill>
                <a:latin typeface="Arial" panose="020B0604020202020204" pitchFamily="34" charset="0"/>
                <a:cs typeface="Arial" panose="020B0604020202020204" pitchFamily="34" charset="0"/>
              </a:rPr>
              <a:t>Y</a:t>
            </a:r>
            <a:r>
              <a:rPr lang="en-US" dirty="0" smtClean="0">
                <a:solidFill>
                  <a:srgbClr val="FFFFFF"/>
                </a:solidFill>
                <a:latin typeface="Arial" panose="020B0604020202020204" pitchFamily="34" charset="0"/>
                <a:cs typeface="Arial" panose="020B0604020202020204" pitchFamily="34" charset="0"/>
              </a:rPr>
              <a:t>ou </a:t>
            </a:r>
            <a:r>
              <a:rPr lang="en-US" dirty="0">
                <a:solidFill>
                  <a:srgbClr val="FFFFFF"/>
                </a:solidFill>
                <a:latin typeface="Arial" panose="020B0604020202020204" pitchFamily="34" charset="0"/>
                <a:cs typeface="Arial" panose="020B0604020202020204" pitchFamily="34" charset="0"/>
              </a:rPr>
              <a:t>D</a:t>
            </a:r>
            <a:r>
              <a:rPr lang="en-US" dirty="0" smtClean="0">
                <a:solidFill>
                  <a:srgbClr val="FFFFFF"/>
                </a:solidFill>
                <a:latin typeface="Arial" panose="020B0604020202020204" pitchFamily="34" charset="0"/>
                <a:cs typeface="Arial" panose="020B0604020202020204" pitchFamily="34" charset="0"/>
              </a:rPr>
              <a:t>o?</a:t>
            </a:r>
            <a:endParaRPr lang="en-US" dirty="0">
              <a:solidFill>
                <a:srgbClr val="FFFFFF"/>
              </a:solidFill>
              <a:latin typeface="Arial" panose="020B0604020202020204" pitchFamily="34" charset="0"/>
              <a:cs typeface="Arial" panose="020B0604020202020204" pitchFamily="34" charset="0"/>
            </a:endParaRPr>
          </a:p>
        </p:txBody>
      </p:sp>
      <p:sp>
        <p:nvSpPr>
          <p:cNvPr id="23555" name="Content Placeholder 2"/>
          <p:cNvSpPr>
            <a:spLocks noGrp="1"/>
          </p:cNvSpPr>
          <p:nvPr>
            <p:ph idx="1"/>
          </p:nvPr>
        </p:nvSpPr>
        <p:spPr>
          <a:xfrm>
            <a:off x="457200" y="1066800"/>
            <a:ext cx="8458200" cy="5330825"/>
          </a:xfrm>
        </p:spPr>
        <p:txBody>
          <a:bodyPr/>
          <a:lstStyle/>
          <a:p>
            <a:pPr eaLnBrk="1" hangingPunct="1"/>
            <a:r>
              <a:rPr lang="en-US" altLang="en-US" sz="2200" smtClean="0">
                <a:solidFill>
                  <a:srgbClr val="FFFFFF"/>
                </a:solidFill>
                <a:latin typeface="Arial" charset="0"/>
                <a:cs typeface="Arial" charset="0"/>
              </a:rPr>
              <a:t>Don’t assume that you can interpret a non-verbal cue accurately</a:t>
            </a:r>
          </a:p>
          <a:p>
            <a:pPr eaLnBrk="1" hangingPunct="1">
              <a:buFont typeface="Wingdings" pitchFamily="2" charset="2"/>
              <a:buNone/>
            </a:pPr>
            <a:r>
              <a:rPr lang="en-US" altLang="en-US" sz="2200" smtClean="0">
                <a:solidFill>
                  <a:srgbClr val="FFFFFF"/>
                </a:solidFill>
                <a:latin typeface="Arial" charset="0"/>
                <a:cs typeface="Arial" charset="0"/>
              </a:rPr>
              <a:t>     - </a:t>
            </a:r>
            <a:r>
              <a:rPr lang="en-US" altLang="en-US" sz="2200" smtClean="0">
                <a:solidFill>
                  <a:schemeClr val="tx1"/>
                </a:solidFill>
                <a:latin typeface="Arial" charset="0"/>
                <a:cs typeface="Arial" charset="0"/>
              </a:rPr>
              <a:t>Nonverbal cues may mean different things to different   </a:t>
            </a:r>
          </a:p>
          <a:p>
            <a:pPr eaLnBrk="1" hangingPunct="1">
              <a:buFont typeface="Arial" charset="0"/>
              <a:buNone/>
            </a:pPr>
            <a:r>
              <a:rPr lang="en-US" altLang="en-US" sz="2200" smtClean="0">
                <a:solidFill>
                  <a:schemeClr val="tx1"/>
                </a:solidFill>
                <a:latin typeface="Arial" charset="0"/>
                <a:cs typeface="Arial" charset="0"/>
              </a:rPr>
              <a:t>       cultures and societies. B</a:t>
            </a:r>
            <a:r>
              <a:rPr lang="en-SG" altLang="en-US" sz="2200" smtClean="0">
                <a:solidFill>
                  <a:schemeClr val="tx1"/>
                </a:solidFill>
                <a:latin typeface="Arial" charset="0"/>
                <a:cs typeface="Arial" charset="0"/>
              </a:rPr>
              <a:t>e vigilant and respectful in </a:t>
            </a:r>
          </a:p>
          <a:p>
            <a:pPr eaLnBrk="1" hangingPunct="1">
              <a:buFont typeface="Arial" charset="0"/>
              <a:buNone/>
            </a:pPr>
            <a:r>
              <a:rPr lang="en-SG" altLang="en-US" sz="2200" smtClean="0">
                <a:solidFill>
                  <a:schemeClr val="tx1"/>
                </a:solidFill>
                <a:latin typeface="Arial" charset="0"/>
                <a:cs typeface="Arial" charset="0"/>
              </a:rPr>
              <a:t>	   identifying NVC cues during your daily communication with  </a:t>
            </a:r>
          </a:p>
          <a:p>
            <a:pPr eaLnBrk="1" hangingPunct="1">
              <a:buFont typeface="Arial" charset="0"/>
              <a:buNone/>
            </a:pPr>
            <a:r>
              <a:rPr lang="en-SG" altLang="en-US" sz="2200" smtClean="0">
                <a:solidFill>
                  <a:schemeClr val="tx1"/>
                </a:solidFill>
                <a:latin typeface="Arial" charset="0"/>
                <a:cs typeface="Arial" charset="0"/>
              </a:rPr>
              <a:t>       members of the same or different cultures. </a:t>
            </a:r>
          </a:p>
          <a:p>
            <a:pPr eaLnBrk="1" hangingPunct="1">
              <a:buFont typeface="Arial" charset="0"/>
              <a:buNone/>
            </a:pPr>
            <a:endParaRPr lang="en-US" altLang="en-US" sz="2200" smtClean="0">
              <a:solidFill>
                <a:schemeClr val="tx1"/>
              </a:solidFill>
              <a:latin typeface="Arial" charset="0"/>
              <a:cs typeface="Arial" charset="0"/>
            </a:endParaRPr>
          </a:p>
          <a:p>
            <a:pPr eaLnBrk="1" hangingPunct="1"/>
            <a:r>
              <a:rPr lang="en-US" altLang="en-US" sz="2200" smtClean="0">
                <a:solidFill>
                  <a:schemeClr val="tx1"/>
                </a:solidFill>
                <a:latin typeface="Arial" charset="0"/>
                <a:cs typeface="Arial" charset="0"/>
              </a:rPr>
              <a:t>Check out your perception</a:t>
            </a:r>
          </a:p>
          <a:p>
            <a:pPr eaLnBrk="1" hangingPunct="1">
              <a:buFont typeface="Wingdings" pitchFamily="2" charset="2"/>
              <a:buNone/>
            </a:pPr>
            <a:r>
              <a:rPr lang="en-US" altLang="en-US" sz="2200" b="1" smtClean="0">
                <a:solidFill>
                  <a:schemeClr val="tx1"/>
                </a:solidFill>
                <a:latin typeface="Arial" charset="0"/>
                <a:cs typeface="Arial" charset="0"/>
              </a:rPr>
              <a:t>     </a:t>
            </a:r>
            <a:r>
              <a:rPr lang="en-US" altLang="en-US" sz="2200" smtClean="0">
                <a:solidFill>
                  <a:schemeClr val="tx1"/>
                </a:solidFill>
                <a:latin typeface="Arial" charset="0"/>
                <a:cs typeface="Arial" charset="0"/>
              </a:rPr>
              <a:t>-</a:t>
            </a:r>
            <a:r>
              <a:rPr lang="en-US" altLang="en-US" sz="2200" b="1" smtClean="0">
                <a:solidFill>
                  <a:schemeClr val="tx1"/>
                </a:solidFill>
                <a:latin typeface="Arial" charset="0"/>
                <a:cs typeface="Arial" charset="0"/>
              </a:rPr>
              <a:t> </a:t>
            </a:r>
            <a:r>
              <a:rPr lang="en-US" altLang="en-US" sz="2200" smtClean="0">
                <a:solidFill>
                  <a:schemeClr val="tx1"/>
                </a:solidFill>
                <a:latin typeface="Arial" charset="0"/>
                <a:cs typeface="Arial" charset="0"/>
              </a:rPr>
              <a:t>Ask questions to clarify if your perception is correct.  </a:t>
            </a:r>
          </a:p>
          <a:p>
            <a:pPr eaLnBrk="1" hangingPunct="1">
              <a:buFont typeface="Wingdings" pitchFamily="2" charset="2"/>
              <a:buNone/>
            </a:pPr>
            <a:endParaRPr lang="en-US" altLang="en-US" sz="2200" smtClean="0">
              <a:solidFill>
                <a:schemeClr val="tx1"/>
              </a:solidFill>
              <a:latin typeface="Arial" charset="0"/>
              <a:cs typeface="Arial" charset="0"/>
            </a:endParaRPr>
          </a:p>
          <a:p>
            <a:pPr eaLnBrk="1" hangingPunct="1"/>
            <a:r>
              <a:rPr lang="en-US" altLang="en-US" sz="2200" smtClean="0">
                <a:solidFill>
                  <a:schemeClr val="tx1"/>
                </a:solidFill>
                <a:latin typeface="Arial" charset="0"/>
                <a:cs typeface="Arial" charset="0"/>
              </a:rPr>
              <a:t>Increase awareness of your own non-verbal cues</a:t>
            </a:r>
          </a:p>
          <a:p>
            <a:pPr eaLnBrk="1" hangingPunct="1">
              <a:buFont typeface="Wingdings" pitchFamily="2" charset="2"/>
              <a:buNone/>
            </a:pPr>
            <a:r>
              <a:rPr lang="en-US" altLang="en-US" sz="2200" smtClean="0">
                <a:solidFill>
                  <a:schemeClr val="tx1"/>
                </a:solidFill>
                <a:latin typeface="Arial" charset="0"/>
                <a:cs typeface="Arial" charset="0"/>
              </a:rPr>
              <a:t>     - Ask for feedback from </a:t>
            </a:r>
            <a:r>
              <a:rPr lang="en-US" altLang="en-US" sz="2200" smtClean="0">
                <a:solidFill>
                  <a:srgbClr val="FFFFFF"/>
                </a:solidFill>
                <a:latin typeface="Arial" charset="0"/>
                <a:cs typeface="Arial" charset="0"/>
              </a:rPr>
              <a:t>the other party. Check if you are </a:t>
            </a:r>
          </a:p>
          <a:p>
            <a:pPr eaLnBrk="1" hangingPunct="1">
              <a:buFont typeface="Wingdings" pitchFamily="2" charset="2"/>
              <a:buNone/>
            </a:pPr>
            <a:r>
              <a:rPr lang="en-US" altLang="en-US" sz="2200" smtClean="0">
                <a:solidFill>
                  <a:srgbClr val="FFFFFF"/>
                </a:solidFill>
                <a:latin typeface="Arial" charset="0"/>
                <a:cs typeface="Arial" charset="0"/>
              </a:rPr>
              <a:t>       sending out the wrong signals.</a:t>
            </a:r>
          </a:p>
          <a:p>
            <a:pPr eaLnBrk="1" hangingPunct="1"/>
            <a:endParaRPr lang="en-US" altLang="en-US" sz="2200" smtClean="0">
              <a:solidFill>
                <a:srgbClr val="FFFFFF"/>
              </a:solidFill>
              <a:latin typeface="Arial" charset="0"/>
              <a:cs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Application to the Problem: </a:t>
            </a:r>
            <a:endParaRPr lang="en-US" dirty="0">
              <a:solidFill>
                <a:srgbClr val="FFFFFF"/>
              </a:solidFill>
              <a:latin typeface="Arial" panose="020B0604020202020204" pitchFamily="34" charset="0"/>
              <a:cs typeface="Arial" panose="020B0604020202020204" pitchFamily="34" charset="0"/>
            </a:endParaRPr>
          </a:p>
        </p:txBody>
      </p:sp>
      <p:sp>
        <p:nvSpPr>
          <p:cNvPr id="24579" name="AutoShape 2" descr="Image result for britain got talent 2014"/>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endParaRPr lang="en-SG" altLang="en-US" sz="1800">
              <a:solidFill>
                <a:schemeClr val="tx1"/>
              </a:solidFill>
              <a:latin typeface="Arial" charset="0"/>
            </a:endParaRPr>
          </a:p>
        </p:txBody>
      </p:sp>
      <p:pic>
        <p:nvPicPr>
          <p:cNvPr id="2458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613410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Application to the Problem: </a:t>
            </a:r>
            <a:endParaRPr lang="en-US" dirty="0">
              <a:solidFill>
                <a:srgbClr val="FFFFFF"/>
              </a:solidFill>
              <a:latin typeface="Arial" panose="020B0604020202020204" pitchFamily="34" charset="0"/>
              <a:cs typeface="Arial" panose="020B0604020202020204" pitchFamily="34" charset="0"/>
            </a:endParaRPr>
          </a:p>
        </p:txBody>
      </p:sp>
      <p:sp>
        <p:nvSpPr>
          <p:cNvPr id="25603" name="TextBox 5"/>
          <p:cNvSpPr txBox="1">
            <a:spLocks noChangeArrowheads="1"/>
          </p:cNvSpPr>
          <p:nvPr/>
        </p:nvSpPr>
        <p:spPr bwMode="auto">
          <a:xfrm>
            <a:off x="-39688" y="5588000"/>
            <a:ext cx="4195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3200" b="1">
                <a:solidFill>
                  <a:srgbClr val="FF0000"/>
                </a:solidFill>
                <a:latin typeface="Arial" charset="0"/>
              </a:rPr>
              <a:t>Paddy and Nico</a:t>
            </a:r>
          </a:p>
        </p:txBody>
      </p:sp>
      <p:sp>
        <p:nvSpPr>
          <p:cNvPr id="25604" name="AutoShape 2" descr="Image result for britain got talent 2014"/>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endParaRPr lang="en-SG" altLang="en-US" sz="1800">
              <a:solidFill>
                <a:schemeClr val="tx1"/>
              </a:solidFill>
              <a:latin typeface="Arial" charset="0"/>
            </a:endParaRPr>
          </a:p>
        </p:txBody>
      </p:sp>
      <p:pic>
        <p:nvPicPr>
          <p:cNvPr id="2560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71588"/>
            <a:ext cx="2898775" cy="431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988" y="1285875"/>
            <a:ext cx="2060575" cy="1925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7" name="Picture 5"/>
          <p:cNvPicPr>
            <a:picLocks noChangeAspect="1" noChangeArrowheads="1"/>
          </p:cNvPicPr>
          <p:nvPr/>
        </p:nvPicPr>
        <p:blipFill>
          <a:blip r:embed="rId4">
            <a:extLst>
              <a:ext uri="{28A0092B-C50C-407E-A947-70E740481C1C}">
                <a14:useLocalDpi xmlns:a14="http://schemas.microsoft.com/office/drawing/2010/main" val="0"/>
              </a:ext>
            </a:extLst>
          </a:blip>
          <a:srcRect b="16064"/>
          <a:stretch>
            <a:fillRect/>
          </a:stretch>
        </p:blipFill>
        <p:spPr bwMode="auto">
          <a:xfrm>
            <a:off x="6226175" y="1341438"/>
            <a:ext cx="2079625" cy="196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8" name="TextBox 9"/>
          <p:cNvSpPr txBox="1">
            <a:spLocks noChangeArrowheads="1"/>
          </p:cNvSpPr>
          <p:nvPr/>
        </p:nvSpPr>
        <p:spPr bwMode="auto">
          <a:xfrm>
            <a:off x="3978275" y="3311525"/>
            <a:ext cx="1625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600">
                <a:solidFill>
                  <a:schemeClr val="tx1"/>
                </a:solidFill>
                <a:latin typeface="Arial" charset="0"/>
              </a:rPr>
              <a:t>David Williams</a:t>
            </a:r>
          </a:p>
        </p:txBody>
      </p:sp>
      <p:sp>
        <p:nvSpPr>
          <p:cNvPr id="25609" name="TextBox 13"/>
          <p:cNvSpPr txBox="1">
            <a:spLocks noChangeArrowheads="1"/>
          </p:cNvSpPr>
          <p:nvPr/>
        </p:nvSpPr>
        <p:spPr bwMode="auto">
          <a:xfrm>
            <a:off x="6553200" y="3341688"/>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600">
                <a:solidFill>
                  <a:schemeClr val="tx1"/>
                </a:solidFill>
                <a:latin typeface="Arial" charset="0"/>
              </a:rPr>
              <a:t>Amanda Holden</a:t>
            </a:r>
          </a:p>
        </p:txBody>
      </p:sp>
      <p:sp>
        <p:nvSpPr>
          <p:cNvPr id="25610" name="TextBox 14"/>
          <p:cNvSpPr txBox="1">
            <a:spLocks noChangeArrowheads="1"/>
          </p:cNvSpPr>
          <p:nvPr/>
        </p:nvSpPr>
        <p:spPr bwMode="auto">
          <a:xfrm>
            <a:off x="4075113" y="6096000"/>
            <a:ext cx="1627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600">
                <a:solidFill>
                  <a:schemeClr val="tx1"/>
                </a:solidFill>
                <a:latin typeface="Arial" charset="0"/>
              </a:rPr>
              <a:t>Alesha Dixon</a:t>
            </a:r>
          </a:p>
        </p:txBody>
      </p:sp>
      <p:sp>
        <p:nvSpPr>
          <p:cNvPr id="25611" name="TextBox 15"/>
          <p:cNvSpPr txBox="1">
            <a:spLocks noChangeArrowheads="1"/>
          </p:cNvSpPr>
          <p:nvPr/>
        </p:nvSpPr>
        <p:spPr bwMode="auto">
          <a:xfrm>
            <a:off x="6734175" y="6119813"/>
            <a:ext cx="1627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600">
                <a:solidFill>
                  <a:schemeClr val="tx1"/>
                </a:solidFill>
                <a:latin typeface="Arial" charset="0"/>
              </a:rPr>
              <a:t>Simon Cowell</a:t>
            </a:r>
          </a:p>
        </p:txBody>
      </p:sp>
      <p:pic>
        <p:nvPicPr>
          <p:cNvPr id="256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313" y="3910013"/>
            <a:ext cx="1873250" cy="2185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475" y="3805238"/>
            <a:ext cx="1981200" cy="220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81599" y="206030"/>
            <a:ext cx="3733800" cy="914400"/>
          </a:xfrm>
          <a:prstGeom prst="rect">
            <a:avLst/>
          </a:prstGeom>
        </p:spPr>
        <p:txBody>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pPr algn="r" fontAlgn="auto">
              <a:spcAft>
                <a:spcPts val="0"/>
              </a:spcAft>
              <a:defRPr/>
            </a:pPr>
            <a:r>
              <a:rPr lang="en-US" sz="2400" dirty="0" smtClean="0">
                <a:solidFill>
                  <a:srgbClr val="FFFF00"/>
                </a:solidFill>
                <a:latin typeface="Arial" panose="020B0604020202020204" pitchFamily="34" charset="0"/>
                <a:cs typeface="Arial" panose="020B0604020202020204" pitchFamily="34" charset="0"/>
              </a:rPr>
              <a:t>Part 1</a:t>
            </a:r>
          </a:p>
          <a:p>
            <a:pPr algn="r" fontAlgn="auto">
              <a:spcAft>
                <a:spcPts val="0"/>
              </a:spcAft>
              <a:defRPr/>
            </a:pPr>
            <a:r>
              <a:rPr lang="en-US" sz="2400" dirty="0" smtClean="0">
                <a:solidFill>
                  <a:srgbClr val="FFFF00"/>
                </a:solidFill>
                <a:latin typeface="Arial" panose="020B0604020202020204" pitchFamily="34" charset="0"/>
                <a:cs typeface="Arial" panose="020B0604020202020204" pitchFamily="34" charset="0"/>
              </a:rPr>
              <a:t>The Slow Start</a:t>
            </a:r>
          </a:p>
          <a:p>
            <a:pPr algn="r" fontAlgn="auto">
              <a:spcAft>
                <a:spcPts val="0"/>
              </a:spcAft>
              <a:defRPr/>
            </a:pPr>
            <a:r>
              <a:rPr lang="en-US" sz="2400" dirty="0" smtClean="0">
                <a:solidFill>
                  <a:srgbClr val="FFFF00"/>
                </a:solidFill>
                <a:latin typeface="Arial" panose="020B0604020202020204" pitchFamily="34" charset="0"/>
                <a:cs typeface="Arial" panose="020B0604020202020204" pitchFamily="34" charset="0"/>
              </a:rPr>
              <a:t>1:29</a:t>
            </a:r>
            <a:endParaRPr lang="en-SG" sz="2400"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a:xfrm>
            <a:off x="354013" y="249238"/>
            <a:ext cx="2617787" cy="584200"/>
          </a:xfrm>
          <a:prstGeom prst="rect">
            <a:avLst/>
          </a:prstGeom>
          <a:noFill/>
        </p:spPr>
        <p:txBody>
          <a:bodyPr>
            <a:spAutoFit/>
          </a:bodyPr>
          <a:lstStyle/>
          <a:p>
            <a:pPr eaLnBrk="1" hangingPunct="1">
              <a:defRPr/>
            </a:pPr>
            <a:r>
              <a:rPr lang="en-SG" sz="3200" b="1" dirty="0">
                <a:latin typeface="+mj-lt"/>
                <a:cs typeface="Arial" panose="020B0604020202020204" pitchFamily="34" charset="0"/>
              </a:rPr>
              <a:t>Judges’ NVCs</a:t>
            </a:r>
            <a:endParaRPr lang="en-SG" sz="2800" b="1" dirty="0">
              <a:latin typeface="+mj-lt"/>
              <a:cs typeface="Arial" panose="020B0604020202020204" pitchFamily="34" charset="0"/>
            </a:endParaRPr>
          </a:p>
        </p:txBody>
      </p:sp>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r="10941" b="7336"/>
          <a:stretch>
            <a:fillRect/>
          </a:stretch>
        </p:blipFill>
        <p:spPr bwMode="auto">
          <a:xfrm>
            <a:off x="4846638" y="963613"/>
            <a:ext cx="1555750" cy="2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75" y="1025525"/>
            <a:ext cx="2143125" cy="220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813" y="1068388"/>
            <a:ext cx="19621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2" name="Content Placeholder 4"/>
          <p:cNvGraphicFramePr>
            <a:graphicFrameLocks/>
          </p:cNvGraphicFramePr>
          <p:nvPr/>
        </p:nvGraphicFramePr>
        <p:xfrm>
          <a:off x="228600" y="3460750"/>
          <a:ext cx="8686800" cy="325755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xmlns="" val="20000"/>
                    </a:ext>
                  </a:extLst>
                </a:gridCol>
                <a:gridCol w="16002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2514599">
                  <a:extLst>
                    <a:ext uri="{9D8B030D-6E8A-4147-A177-3AD203B41FA5}">
                      <a16:colId xmlns:a16="http://schemas.microsoft.com/office/drawing/2014/main" xmlns="" val="20004"/>
                    </a:ext>
                  </a:extLst>
                </a:gridCol>
              </a:tblGrid>
              <a:tr h="609544">
                <a:tc>
                  <a:txBody>
                    <a:bodyPr/>
                    <a:lstStyle/>
                    <a:p>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Kinesics</a:t>
                      </a:r>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Facial Expression</a:t>
                      </a:r>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Paralanguage / tone of</a:t>
                      </a:r>
                      <a:r>
                        <a:rPr lang="en-SG" sz="1700" baseline="0" dirty="0" smtClean="0">
                          <a:latin typeface="+mn-lt"/>
                          <a:cs typeface="Arial" panose="020B0604020202020204" pitchFamily="34" charset="0"/>
                        </a:rPr>
                        <a:t> voice</a:t>
                      </a:r>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Possible Interpretation of NVCs</a:t>
                      </a:r>
                      <a:endParaRPr lang="en-SG" sz="1700" dirty="0">
                        <a:latin typeface="+mn-lt"/>
                        <a:cs typeface="Arial" panose="020B0604020202020204" pitchFamily="34" charset="0"/>
                      </a:endParaRPr>
                    </a:p>
                  </a:txBody>
                  <a:tcPr marT="45699" marB="45699"/>
                </a:tc>
                <a:extLst>
                  <a:ext uri="{0D108BD9-81ED-4DB2-BD59-A6C34878D82A}">
                    <a16:rowId xmlns:a16="http://schemas.microsoft.com/office/drawing/2014/main" xmlns="" val="10000"/>
                  </a:ext>
                </a:extLst>
              </a:tr>
              <a:tr h="868617">
                <a:tc>
                  <a:txBody>
                    <a:bodyPr/>
                    <a:lstStyle/>
                    <a:p>
                      <a:r>
                        <a:rPr lang="en-SG" sz="1700" dirty="0" smtClean="0">
                          <a:latin typeface="+mn-lt"/>
                          <a:cs typeface="Arial" panose="020B0604020202020204" pitchFamily="34" charset="0"/>
                        </a:rPr>
                        <a:t>David</a:t>
                      </a:r>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Biting his pen</a:t>
                      </a:r>
                      <a:endParaRPr lang="en-SG" sz="1700" dirty="0">
                        <a:latin typeface="+mn-lt"/>
                        <a:cs typeface="Arial" panose="020B0604020202020204" pitchFamily="34" charset="0"/>
                      </a:endParaRPr>
                    </a:p>
                  </a:txBody>
                  <a:tcPr marT="45699" marB="45699"/>
                </a:tc>
                <a:tc>
                  <a:txBody>
                    <a:bodyPr/>
                    <a:lstStyle/>
                    <a:p>
                      <a:r>
                        <a:rPr lang="en-SG" sz="1700" dirty="0" smtClean="0">
                          <a:solidFill>
                            <a:schemeClr val="bg1"/>
                          </a:solidFill>
                          <a:latin typeface="+mn-lt"/>
                          <a:cs typeface="Arial" panose="020B0604020202020204" pitchFamily="34" charset="0"/>
                        </a:rPr>
                        <a:t>Furrowed eyebrow</a:t>
                      </a:r>
                    </a:p>
                  </a:txBody>
                  <a:tcPr marT="45699" marB="45699"/>
                </a:tc>
                <a:tc>
                  <a:txBody>
                    <a:bodyPr/>
                    <a:lstStyle/>
                    <a:p>
                      <a:r>
                        <a:rPr lang="en-SG" sz="1700" dirty="0" smtClean="0">
                          <a:latin typeface="+mn-lt"/>
                          <a:cs typeface="Arial" panose="020B0604020202020204" pitchFamily="34" charset="0"/>
                        </a:rPr>
                        <a:t>Nil</a:t>
                      </a:r>
                      <a:endParaRPr lang="en-SG" sz="1700" dirty="0">
                        <a:latin typeface="+mn-lt"/>
                        <a:cs typeface="Arial" panose="020B0604020202020204" pitchFamily="34" charset="0"/>
                      </a:endParaRPr>
                    </a:p>
                  </a:txBody>
                  <a:tcPr marT="45699" marB="45699"/>
                </a:tc>
                <a:tc>
                  <a:txBody>
                    <a:bodyPr/>
                    <a:lstStyle/>
                    <a:p>
                      <a:r>
                        <a:rPr lang="en-SG" sz="1700" dirty="0" smtClean="0">
                          <a:latin typeface="+mn-lt"/>
                          <a:cs typeface="Arial" panose="020B0604020202020204" pitchFamily="34" charset="0"/>
                        </a:rPr>
                        <a:t>He doubts</a:t>
                      </a:r>
                      <a:r>
                        <a:rPr lang="en-SG" sz="1700" baseline="0" dirty="0" smtClean="0">
                          <a:latin typeface="+mn-lt"/>
                          <a:cs typeface="Arial" panose="020B0604020202020204" pitchFamily="34" charset="0"/>
                        </a:rPr>
                        <a:t> </a:t>
                      </a:r>
                      <a:r>
                        <a:rPr lang="en-SG" sz="1700" dirty="0" smtClean="0">
                          <a:latin typeface="+mn-lt"/>
                          <a:cs typeface="Arial" panose="020B0604020202020204" pitchFamily="34" charset="0"/>
                        </a:rPr>
                        <a:t>that</a:t>
                      </a:r>
                      <a:r>
                        <a:rPr lang="en-SG" sz="1700" baseline="0" dirty="0" smtClean="0">
                          <a:latin typeface="+mn-lt"/>
                          <a:cs typeface="Arial" panose="020B0604020202020204" pitchFamily="34" charset="0"/>
                        </a:rPr>
                        <a:t> the performance would be good</a:t>
                      </a:r>
                      <a:endParaRPr lang="en-SG" sz="1700" dirty="0">
                        <a:latin typeface="+mn-lt"/>
                        <a:cs typeface="Arial" panose="020B0604020202020204" pitchFamily="34" charset="0"/>
                      </a:endParaRPr>
                    </a:p>
                  </a:txBody>
                  <a:tcPr marT="45699" marB="45699"/>
                </a:tc>
                <a:extLst>
                  <a:ext uri="{0D108BD9-81ED-4DB2-BD59-A6C34878D82A}">
                    <a16:rowId xmlns:a16="http://schemas.microsoft.com/office/drawing/2014/main" xmlns="" val="10001"/>
                  </a:ext>
                </a:extLst>
              </a:tr>
              <a:tr h="868617">
                <a:tc>
                  <a:txBody>
                    <a:bodyPr/>
                    <a:lstStyle/>
                    <a:p>
                      <a:r>
                        <a:rPr lang="en-SG" sz="1700" dirty="0" smtClean="0">
                          <a:latin typeface="+mn-lt"/>
                          <a:cs typeface="Arial" panose="020B0604020202020204" pitchFamily="34" charset="0"/>
                        </a:rPr>
                        <a:t>Simon</a:t>
                      </a:r>
                      <a:endParaRPr lang="en-SG" sz="1700" dirty="0">
                        <a:latin typeface="+mn-lt"/>
                        <a:cs typeface="Arial" panose="020B0604020202020204" pitchFamily="34" charset="0"/>
                      </a:endParaRPr>
                    </a:p>
                  </a:txBody>
                  <a:tcPr marT="45699" marB="4569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aseline="0" dirty="0" smtClean="0">
                          <a:latin typeface="+mn-lt"/>
                          <a:cs typeface="Arial" panose="020B0604020202020204" pitchFamily="34" charset="0"/>
                        </a:rPr>
                        <a:t>Nil</a:t>
                      </a:r>
                    </a:p>
                    <a:p>
                      <a:endParaRPr lang="en-SG" sz="1700" dirty="0" smtClean="0">
                        <a:latin typeface="+mn-lt"/>
                        <a:cs typeface="Arial" panose="020B0604020202020204" pitchFamily="34" charset="0"/>
                      </a:endParaRPr>
                    </a:p>
                  </a:txBody>
                  <a:tcPr marT="45699" marB="45699"/>
                </a:tc>
                <a:tc>
                  <a:txBody>
                    <a:bodyPr/>
                    <a:lstStyle/>
                    <a:p>
                      <a:r>
                        <a:rPr lang="en-SG" sz="1700" dirty="0" smtClean="0">
                          <a:solidFill>
                            <a:schemeClr val="bg1"/>
                          </a:solidFill>
                          <a:latin typeface="+mn-lt"/>
                          <a:cs typeface="Arial" panose="020B0604020202020204" pitchFamily="34" charset="0"/>
                        </a:rPr>
                        <a:t>Yawning with squinted eyes and mouth wide opened</a:t>
                      </a:r>
                      <a:endParaRPr lang="en-SG" sz="1700" dirty="0">
                        <a:solidFill>
                          <a:schemeClr val="bg1"/>
                        </a:solidFill>
                        <a:latin typeface="+mn-lt"/>
                        <a:cs typeface="Arial" panose="020B0604020202020204" pitchFamily="34" charset="0"/>
                      </a:endParaRPr>
                    </a:p>
                  </a:txBody>
                  <a:tcPr marT="45699" marB="45699"/>
                </a:tc>
                <a:tc>
                  <a:txBody>
                    <a:bodyPr/>
                    <a:lstStyle/>
                    <a:p>
                      <a:pPr marL="0" indent="0">
                        <a:buFont typeface="Arial" panose="020B0604020202020204" pitchFamily="34" charset="0"/>
                        <a:buNone/>
                      </a:pPr>
                      <a:r>
                        <a:rPr lang="en-US" sz="1700" baseline="0" dirty="0" smtClean="0">
                          <a:latin typeface="+mn-lt"/>
                          <a:cs typeface="Arial" panose="020B0604020202020204" pitchFamily="34" charset="0"/>
                        </a:rPr>
                        <a:t>Nil</a:t>
                      </a:r>
                    </a:p>
                  </a:txBody>
                  <a:tcPr marT="45699" marB="456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He is bored</a:t>
                      </a:r>
                      <a:r>
                        <a:rPr lang="en-SG" sz="1700" baseline="0" dirty="0" smtClean="0">
                          <a:latin typeface="+mn-lt"/>
                          <a:cs typeface="Arial" panose="020B0604020202020204" pitchFamily="34" charset="0"/>
                        </a:rPr>
                        <a:t> by the performance.</a:t>
                      </a:r>
                      <a:endParaRPr lang="en-SG" sz="1700" dirty="0" smtClean="0">
                        <a:latin typeface="+mn-lt"/>
                        <a:cs typeface="Arial" panose="020B0604020202020204" pitchFamily="34" charset="0"/>
                      </a:endParaRPr>
                    </a:p>
                  </a:txBody>
                  <a:tcPr marT="45699" marB="45699"/>
                </a:tc>
                <a:extLst>
                  <a:ext uri="{0D108BD9-81ED-4DB2-BD59-A6C34878D82A}">
                    <a16:rowId xmlns:a16="http://schemas.microsoft.com/office/drawing/2014/main" xmlns="" val="10003"/>
                  </a:ext>
                </a:extLst>
              </a:tr>
              <a:tr h="9107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Alesha </a:t>
                      </a:r>
                    </a:p>
                    <a:p>
                      <a:endParaRPr lang="en-SG" sz="1700" dirty="0">
                        <a:latin typeface="+mn-lt"/>
                        <a:cs typeface="Arial" panose="020B0604020202020204" pitchFamily="34" charset="0"/>
                      </a:endParaRPr>
                    </a:p>
                  </a:txBody>
                  <a:tcPr marT="45699" marB="45699"/>
                </a:tc>
                <a:tc>
                  <a:txBody>
                    <a:bodyPr/>
                    <a:lstStyle/>
                    <a:p>
                      <a:pPr marL="0" indent="0">
                        <a:buFont typeface="Arial" panose="020B0604020202020204" pitchFamily="34" charset="0"/>
                        <a:buNone/>
                      </a:pPr>
                      <a:r>
                        <a:rPr lang="en-US" sz="1700" baseline="0" dirty="0" smtClean="0">
                          <a:latin typeface="+mn-lt"/>
                          <a:cs typeface="Arial" panose="020B0604020202020204" pitchFamily="34" charset="0"/>
                        </a:rPr>
                        <a:t>Nil</a:t>
                      </a:r>
                    </a:p>
                  </a:txBody>
                  <a:tcPr marT="45699" marB="456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Pursed lips</a:t>
                      </a:r>
                    </a:p>
                  </a:txBody>
                  <a:tcPr marT="45699" marB="456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Nil</a:t>
                      </a:r>
                    </a:p>
                    <a:p>
                      <a:endParaRPr lang="en-SG" sz="1700" dirty="0">
                        <a:latin typeface="+mn-lt"/>
                        <a:cs typeface="Arial" panose="020B0604020202020204" pitchFamily="34" charset="0"/>
                      </a:endParaRPr>
                    </a:p>
                  </a:txBody>
                  <a:tcPr marT="45699" marB="4569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She</a:t>
                      </a:r>
                      <a:r>
                        <a:rPr lang="en-SG" sz="1700" baseline="0" dirty="0" smtClean="0">
                          <a:latin typeface="+mn-lt"/>
                          <a:cs typeface="Arial" panose="020B0604020202020204" pitchFamily="34" charset="0"/>
                        </a:rPr>
                        <a:t> is</a:t>
                      </a:r>
                      <a:r>
                        <a:rPr lang="en-SG" sz="1700" dirty="0" smtClean="0">
                          <a:latin typeface="+mn-lt"/>
                          <a:cs typeface="Arial" panose="020B0604020202020204" pitchFamily="34" charset="0"/>
                        </a:rPr>
                        <a:t> losing</a:t>
                      </a:r>
                      <a:r>
                        <a:rPr lang="en-SG" sz="1700" baseline="0" dirty="0" smtClean="0">
                          <a:latin typeface="+mn-lt"/>
                          <a:cs typeface="Arial" panose="020B0604020202020204" pitchFamily="34" charset="0"/>
                        </a:rPr>
                        <a:t> interest in the performance</a:t>
                      </a:r>
                      <a:endParaRPr lang="en-SG" sz="1700" dirty="0" smtClean="0">
                        <a:latin typeface="+mn-lt"/>
                        <a:cs typeface="Arial" panose="020B0604020202020204" pitchFamily="34" charset="0"/>
                      </a:endParaRPr>
                    </a:p>
                  </a:txBody>
                  <a:tcPr marT="45699" marB="45699"/>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8C76FF31-A779-4554-B0E0-70F0F9F97AB6}" type="slidenum">
              <a:rPr lang="en-US" altLang="en-US" sz="1200">
                <a:latin typeface="Arial" charset="0"/>
              </a:rPr>
              <a:pPr>
                <a:spcBef>
                  <a:spcPct val="0"/>
                </a:spcBef>
                <a:buClrTx/>
                <a:buFontTx/>
                <a:buNone/>
              </a:pPr>
              <a:t>18</a:t>
            </a:fld>
            <a:endParaRPr lang="en-US" altLang="en-US" sz="1200">
              <a:latin typeface="Arial" charset="0"/>
            </a:endParaRPr>
          </a:p>
        </p:txBody>
      </p:sp>
      <p:sp>
        <p:nvSpPr>
          <p:cNvPr id="28675" name="TextBox 2"/>
          <p:cNvSpPr txBox="1">
            <a:spLocks noChangeArrowheads="1"/>
          </p:cNvSpPr>
          <p:nvPr/>
        </p:nvSpPr>
        <p:spPr bwMode="auto">
          <a:xfrm>
            <a:off x="6046788" y="219075"/>
            <a:ext cx="28686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2800" b="1">
                <a:solidFill>
                  <a:schemeClr val="tx1"/>
                </a:solidFill>
                <a:latin typeface="Arial" charset="0"/>
              </a:rPr>
              <a:t>Audience’s NVCs</a:t>
            </a:r>
            <a:endParaRPr lang="en-SG" altLang="en-US" b="1">
              <a:solidFill>
                <a:schemeClr val="tx1"/>
              </a:solidFill>
              <a:latin typeface="Arial" charset="0"/>
            </a:endParaRPr>
          </a:p>
        </p:txBody>
      </p:sp>
      <p:pic>
        <p:nvPicPr>
          <p:cNvPr id="2867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390525"/>
            <a:ext cx="2743200" cy="262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7" name="TextBox 5"/>
          <p:cNvSpPr txBox="1">
            <a:spLocks noChangeArrowheads="1"/>
          </p:cNvSpPr>
          <p:nvPr/>
        </p:nvSpPr>
        <p:spPr bwMode="auto">
          <a:xfrm>
            <a:off x="357188" y="2782888"/>
            <a:ext cx="838200" cy="3381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600">
                <a:solidFill>
                  <a:schemeClr val="bg1"/>
                </a:solidFill>
                <a:latin typeface="Arial" charset="0"/>
              </a:rPr>
              <a:t>1:10</a:t>
            </a:r>
          </a:p>
        </p:txBody>
      </p:sp>
      <p:pic>
        <p:nvPicPr>
          <p:cNvPr id="2867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74650"/>
            <a:ext cx="2295525" cy="2462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9" name="TextBox 7"/>
          <p:cNvSpPr txBox="1">
            <a:spLocks noChangeArrowheads="1"/>
          </p:cNvSpPr>
          <p:nvPr/>
        </p:nvSpPr>
        <p:spPr bwMode="auto">
          <a:xfrm>
            <a:off x="3244850" y="2757488"/>
            <a:ext cx="6477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1400">
                <a:solidFill>
                  <a:schemeClr val="bg1"/>
                </a:solidFill>
                <a:latin typeface="Arial" charset="0"/>
              </a:rPr>
              <a:t>1:11</a:t>
            </a:r>
          </a:p>
        </p:txBody>
      </p:sp>
      <p:sp>
        <p:nvSpPr>
          <p:cNvPr id="12" name="TextBox 11"/>
          <p:cNvSpPr txBox="1"/>
          <p:nvPr/>
        </p:nvSpPr>
        <p:spPr>
          <a:xfrm>
            <a:off x="315913" y="404813"/>
            <a:ext cx="342900" cy="369887"/>
          </a:xfrm>
          <a:prstGeom prst="rect">
            <a:avLst/>
          </a:prstGeom>
          <a:solidFill>
            <a:schemeClr val="tx1">
              <a:lumMod val="75000"/>
            </a:schemeClr>
          </a:solidFill>
        </p:spPr>
        <p:txBody>
          <a:bodyPr>
            <a:spAutoFit/>
          </a:bodyPr>
          <a:lstStyle/>
          <a:p>
            <a:pPr eaLnBrk="1" hangingPunct="1">
              <a:defRPr/>
            </a:pPr>
            <a:r>
              <a:rPr lang="en-SG" dirty="0">
                <a:solidFill>
                  <a:schemeClr val="bg1"/>
                </a:solidFill>
                <a:latin typeface="Arial" panose="020B0604020202020204" pitchFamily="34" charset="0"/>
                <a:cs typeface="Arial" panose="020B0604020202020204" pitchFamily="34" charset="0"/>
              </a:rPr>
              <a:t>A</a:t>
            </a:r>
          </a:p>
        </p:txBody>
      </p:sp>
      <p:sp>
        <p:nvSpPr>
          <p:cNvPr id="13" name="TextBox 12"/>
          <p:cNvSpPr txBox="1"/>
          <p:nvPr/>
        </p:nvSpPr>
        <p:spPr>
          <a:xfrm>
            <a:off x="3276600" y="403225"/>
            <a:ext cx="342900" cy="369888"/>
          </a:xfrm>
          <a:prstGeom prst="rect">
            <a:avLst/>
          </a:prstGeom>
          <a:solidFill>
            <a:schemeClr val="tx1">
              <a:lumMod val="75000"/>
            </a:schemeClr>
          </a:solidFill>
        </p:spPr>
        <p:txBody>
          <a:bodyPr>
            <a:spAutoFit/>
          </a:bodyPr>
          <a:lstStyle/>
          <a:p>
            <a:pPr eaLnBrk="1" hangingPunct="1">
              <a:defRPr/>
            </a:pPr>
            <a:r>
              <a:rPr lang="en-SG" dirty="0">
                <a:solidFill>
                  <a:schemeClr val="bg1"/>
                </a:solidFill>
                <a:latin typeface="Arial" panose="020B0604020202020204" pitchFamily="34" charset="0"/>
                <a:cs typeface="Arial" panose="020B0604020202020204" pitchFamily="34" charset="0"/>
              </a:rPr>
              <a:t>B</a:t>
            </a:r>
          </a:p>
        </p:txBody>
      </p:sp>
      <p:graphicFrame>
        <p:nvGraphicFramePr>
          <p:cNvPr id="11" name="Content Placeholder 4"/>
          <p:cNvGraphicFramePr>
            <a:graphicFrameLocks/>
          </p:cNvGraphicFramePr>
          <p:nvPr/>
        </p:nvGraphicFramePr>
        <p:xfrm>
          <a:off x="228600" y="3460750"/>
          <a:ext cx="8686800" cy="2986088"/>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gridCol w="19050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2514599">
                  <a:extLst>
                    <a:ext uri="{9D8B030D-6E8A-4147-A177-3AD203B41FA5}">
                      <a16:colId xmlns:a16="http://schemas.microsoft.com/office/drawing/2014/main" xmlns="" val="20004"/>
                    </a:ext>
                  </a:extLst>
                </a:gridCol>
              </a:tblGrid>
              <a:tr h="609382">
                <a:tc>
                  <a:txBody>
                    <a:bodyPr/>
                    <a:lstStyle/>
                    <a:p>
                      <a:endParaRPr lang="en-SG" sz="1700" dirty="0">
                        <a:latin typeface="+mn-lt"/>
                        <a:cs typeface="Arial" panose="020B0604020202020204" pitchFamily="34" charset="0"/>
                      </a:endParaRPr>
                    </a:p>
                  </a:txBody>
                  <a:tcPr marT="45677" marB="45677"/>
                </a:tc>
                <a:tc>
                  <a:txBody>
                    <a:bodyPr/>
                    <a:lstStyle/>
                    <a:p>
                      <a:r>
                        <a:rPr lang="en-SG" sz="1700" dirty="0" smtClean="0">
                          <a:latin typeface="+mn-lt"/>
                          <a:cs typeface="Arial" panose="020B0604020202020204" pitchFamily="34" charset="0"/>
                        </a:rPr>
                        <a:t>Kinesics</a:t>
                      </a:r>
                      <a:endParaRPr lang="en-SG" sz="1700" dirty="0">
                        <a:latin typeface="+mn-lt"/>
                        <a:cs typeface="Arial" panose="020B0604020202020204" pitchFamily="34" charset="0"/>
                      </a:endParaRPr>
                    </a:p>
                  </a:txBody>
                  <a:tcPr marT="45677" marB="45677"/>
                </a:tc>
                <a:tc>
                  <a:txBody>
                    <a:bodyPr/>
                    <a:lstStyle/>
                    <a:p>
                      <a:r>
                        <a:rPr lang="en-SG" sz="1700" dirty="0" smtClean="0">
                          <a:latin typeface="+mn-lt"/>
                          <a:cs typeface="Arial" panose="020B0604020202020204" pitchFamily="34" charset="0"/>
                        </a:rPr>
                        <a:t>Facial Expression</a:t>
                      </a:r>
                      <a:endParaRPr lang="en-SG" sz="1700" dirty="0">
                        <a:latin typeface="+mn-lt"/>
                        <a:cs typeface="Arial" panose="020B0604020202020204" pitchFamily="34" charset="0"/>
                      </a:endParaRPr>
                    </a:p>
                  </a:txBody>
                  <a:tcPr marT="45677" marB="45677"/>
                </a:tc>
                <a:tc>
                  <a:txBody>
                    <a:bodyPr/>
                    <a:lstStyle/>
                    <a:p>
                      <a:r>
                        <a:rPr lang="en-SG" sz="1700" dirty="0" smtClean="0">
                          <a:latin typeface="+mn-lt"/>
                          <a:cs typeface="Arial" panose="020B0604020202020204" pitchFamily="34" charset="0"/>
                        </a:rPr>
                        <a:t>Paralanguage / tone of</a:t>
                      </a:r>
                      <a:r>
                        <a:rPr lang="en-SG" sz="1700" baseline="0" dirty="0" smtClean="0">
                          <a:latin typeface="+mn-lt"/>
                          <a:cs typeface="Arial" panose="020B0604020202020204" pitchFamily="34" charset="0"/>
                        </a:rPr>
                        <a:t> voice</a:t>
                      </a:r>
                      <a:endParaRPr lang="en-SG" sz="1700" dirty="0">
                        <a:latin typeface="+mn-lt"/>
                        <a:cs typeface="Arial" panose="020B0604020202020204" pitchFamily="34" charset="0"/>
                      </a:endParaRPr>
                    </a:p>
                  </a:txBody>
                  <a:tcPr marT="45677" marB="45677"/>
                </a:tc>
                <a:tc>
                  <a:txBody>
                    <a:bodyPr/>
                    <a:lstStyle/>
                    <a:p>
                      <a:r>
                        <a:rPr lang="en-SG" sz="1700" dirty="0" smtClean="0">
                          <a:latin typeface="+mn-lt"/>
                          <a:cs typeface="Arial" panose="020B0604020202020204" pitchFamily="34" charset="0"/>
                        </a:rPr>
                        <a:t>Possible Interpretation of NVCs</a:t>
                      </a:r>
                      <a:endParaRPr lang="en-SG" sz="1700" dirty="0">
                        <a:latin typeface="+mn-lt"/>
                        <a:cs typeface="Arial" panose="020B0604020202020204" pitchFamily="34" charset="0"/>
                      </a:endParaRPr>
                    </a:p>
                  </a:txBody>
                  <a:tcPr marT="45677" marB="45677"/>
                </a:tc>
                <a:extLst>
                  <a:ext uri="{0D108BD9-81ED-4DB2-BD59-A6C34878D82A}">
                    <a16:rowId xmlns:a16="http://schemas.microsoft.com/office/drawing/2014/main" xmlns="" val="10000"/>
                  </a:ext>
                </a:extLst>
              </a:tr>
              <a:tr h="1188353">
                <a:tc>
                  <a:txBody>
                    <a:bodyPr/>
                    <a:lstStyle/>
                    <a:p>
                      <a:r>
                        <a:rPr lang="en-SG" sz="1700" dirty="0" smtClean="0">
                          <a:latin typeface="+mn-lt"/>
                          <a:cs typeface="Arial" panose="020B0604020202020204" pitchFamily="34" charset="0"/>
                        </a:rPr>
                        <a:t>Person A</a:t>
                      </a:r>
                      <a:endParaRPr lang="en-SG" sz="1700" dirty="0">
                        <a:latin typeface="+mn-lt"/>
                        <a:cs typeface="Arial" panose="020B0604020202020204" pitchFamily="34" charset="0"/>
                      </a:endParaRPr>
                    </a:p>
                  </a:txBody>
                  <a:tcPr marT="45677" marB="45677"/>
                </a:tc>
                <a:tc>
                  <a:txBody>
                    <a:bodyPr/>
                    <a:lstStyle/>
                    <a:p>
                      <a:r>
                        <a:rPr lang="en-SG" sz="1800" baseline="0" dirty="0" smtClean="0">
                          <a:latin typeface="+mn-lt"/>
                          <a:cs typeface="Arial" panose="020B0604020202020204" pitchFamily="34" charset="0"/>
                        </a:rPr>
                        <a:t>Hand on her face, head tilted to one side</a:t>
                      </a:r>
                      <a:endParaRPr lang="en-SG" sz="1700" dirty="0">
                        <a:latin typeface="+mn-lt"/>
                        <a:cs typeface="Arial" panose="020B0604020202020204" pitchFamily="34" charset="0"/>
                      </a:endParaRPr>
                    </a:p>
                  </a:txBody>
                  <a:tcPr marT="45677" marB="45677"/>
                </a:tc>
                <a:tc>
                  <a:txBody>
                    <a:bodyPr/>
                    <a:lstStyle/>
                    <a:p>
                      <a:r>
                        <a:rPr lang="en-SG" sz="1800" baseline="0" dirty="0" smtClean="0">
                          <a:latin typeface="+mn-lt"/>
                          <a:cs typeface="Arial" panose="020B0604020202020204" pitchFamily="34" charset="0"/>
                        </a:rPr>
                        <a:t>Eyes half-closed, pursed lips</a:t>
                      </a:r>
                      <a:endParaRPr lang="en-SG" sz="1700" dirty="0" smtClean="0">
                        <a:solidFill>
                          <a:schemeClr val="bg1"/>
                        </a:solidFill>
                        <a:latin typeface="+mn-lt"/>
                        <a:cs typeface="Arial" panose="020B0604020202020204" pitchFamily="34" charset="0"/>
                      </a:endParaRPr>
                    </a:p>
                  </a:txBody>
                  <a:tcPr marT="45677" marB="45677"/>
                </a:tc>
                <a:tc>
                  <a:txBody>
                    <a:bodyPr/>
                    <a:lstStyle/>
                    <a:p>
                      <a:r>
                        <a:rPr lang="en-SG" sz="1700" dirty="0" smtClean="0">
                          <a:latin typeface="+mn-lt"/>
                          <a:cs typeface="Arial" panose="020B0604020202020204" pitchFamily="34" charset="0"/>
                        </a:rPr>
                        <a:t>Nil</a:t>
                      </a:r>
                      <a:endParaRPr lang="en-SG" sz="1700" dirty="0">
                        <a:latin typeface="+mn-lt"/>
                        <a:cs typeface="Arial" panose="020B0604020202020204" pitchFamily="34" charset="0"/>
                      </a:endParaRPr>
                    </a:p>
                  </a:txBody>
                  <a:tcPr marT="45677" marB="45677"/>
                </a:tc>
                <a:tc>
                  <a:txBody>
                    <a:bodyPr/>
                    <a:lstStyle/>
                    <a:p>
                      <a:r>
                        <a:rPr lang="en-SG" sz="1800" dirty="0" smtClean="0">
                          <a:latin typeface="+mn-lt"/>
                          <a:cs typeface="Arial" panose="020B0604020202020204" pitchFamily="34" charset="0"/>
                        </a:rPr>
                        <a:t>Person A is losing</a:t>
                      </a:r>
                      <a:r>
                        <a:rPr lang="en-SG" sz="1800" baseline="0" dirty="0" smtClean="0">
                          <a:latin typeface="+mn-lt"/>
                          <a:cs typeface="Arial" panose="020B0604020202020204" pitchFamily="34" charset="0"/>
                        </a:rPr>
                        <a:t> her patience and not excited about the performance.</a:t>
                      </a:r>
                    </a:p>
                  </a:txBody>
                  <a:tcPr marT="45677" marB="45677"/>
                </a:tc>
                <a:extLst>
                  <a:ext uri="{0D108BD9-81ED-4DB2-BD59-A6C34878D82A}">
                    <a16:rowId xmlns:a16="http://schemas.microsoft.com/office/drawing/2014/main" xmlns="" val="10001"/>
                  </a:ext>
                </a:extLst>
              </a:tr>
              <a:tr h="1188353">
                <a:tc>
                  <a:txBody>
                    <a:bodyPr/>
                    <a:lstStyle/>
                    <a:p>
                      <a:r>
                        <a:rPr lang="en-SG" sz="1700" dirty="0" smtClean="0">
                          <a:latin typeface="+mn-lt"/>
                          <a:cs typeface="Arial" panose="020B0604020202020204" pitchFamily="34" charset="0"/>
                        </a:rPr>
                        <a:t>Person B</a:t>
                      </a:r>
                      <a:endParaRPr lang="en-SG" sz="1700" dirty="0">
                        <a:latin typeface="+mn-lt"/>
                        <a:cs typeface="Arial" panose="020B0604020202020204" pitchFamily="34" charset="0"/>
                      </a:endParaRPr>
                    </a:p>
                  </a:txBody>
                  <a:tcPr marT="45677" marB="456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aseline="0" dirty="0" smtClean="0">
                          <a:latin typeface="+mn-lt"/>
                          <a:cs typeface="Arial" panose="020B0604020202020204" pitchFamily="34" charset="0"/>
                        </a:rPr>
                        <a:t>Nil</a:t>
                      </a:r>
                    </a:p>
                    <a:p>
                      <a:endParaRPr lang="en-SG" sz="1700" dirty="0" smtClean="0">
                        <a:latin typeface="+mn-lt"/>
                        <a:cs typeface="Arial" panose="020B0604020202020204" pitchFamily="34" charset="0"/>
                      </a:endParaRPr>
                    </a:p>
                  </a:txBody>
                  <a:tcPr marT="45677" marB="45677"/>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800" baseline="0" dirty="0" smtClean="0">
                          <a:latin typeface="+mn-lt"/>
                          <a:cs typeface="Arial" panose="020B0604020202020204" pitchFamily="34" charset="0"/>
                        </a:rPr>
                        <a:t>Furrowed eye brow, pursed lips</a:t>
                      </a:r>
                    </a:p>
                  </a:txBody>
                  <a:tcPr marT="45677" marB="45677"/>
                </a:tc>
                <a:tc>
                  <a:txBody>
                    <a:bodyPr/>
                    <a:lstStyle/>
                    <a:p>
                      <a:pPr marL="0" indent="0">
                        <a:buFont typeface="Arial" panose="020B0604020202020204" pitchFamily="34" charset="0"/>
                        <a:buNone/>
                      </a:pPr>
                      <a:r>
                        <a:rPr lang="en-US" sz="1700" baseline="0" dirty="0" smtClean="0">
                          <a:latin typeface="+mn-lt"/>
                          <a:cs typeface="Arial" panose="020B0604020202020204" pitchFamily="34" charset="0"/>
                        </a:rPr>
                        <a:t>Nil</a:t>
                      </a:r>
                    </a:p>
                  </a:txBody>
                  <a:tcPr marT="45677" marB="45677"/>
                </a:tc>
                <a:tc>
                  <a:txBody>
                    <a:bodyPr/>
                    <a:lstStyle/>
                    <a:p>
                      <a:r>
                        <a:rPr lang="en-SG" sz="1800" baseline="0" dirty="0" smtClean="0">
                          <a:latin typeface="+mn-lt"/>
                          <a:cs typeface="Arial" panose="020B0604020202020204" pitchFamily="34" charset="0"/>
                        </a:rPr>
                        <a:t>Person B is getting bored and wondering if there will be more exciting moves from the team.</a:t>
                      </a:r>
                      <a:endParaRPr lang="en-SG" sz="1800" dirty="0">
                        <a:latin typeface="+mn-lt"/>
                        <a:cs typeface="Arial" panose="020B0604020202020204" pitchFamily="34" charset="0"/>
                      </a:endParaRPr>
                    </a:p>
                  </a:txBody>
                  <a:tcPr marT="45677" marB="45677"/>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342B9440-F9C6-4CF0-ADA6-24813E2A0B67}" type="slidenum">
              <a:rPr lang="en-US" altLang="en-US" sz="1200">
                <a:latin typeface="Arial" charset="0"/>
              </a:rPr>
              <a:pPr>
                <a:spcBef>
                  <a:spcPct val="0"/>
                </a:spcBef>
                <a:buClrTx/>
                <a:buFontTx/>
                <a:buNone/>
              </a:pPr>
              <a:t>19</a:t>
            </a:fld>
            <a:endParaRPr lang="en-US" altLang="en-US" sz="1200">
              <a:latin typeface="Arial" charset="0"/>
            </a:endParaRPr>
          </a:p>
        </p:txBody>
      </p:sp>
      <p:sp>
        <p:nvSpPr>
          <p:cNvPr id="4" name="Rectangle 3"/>
          <p:cNvSpPr/>
          <p:nvPr/>
        </p:nvSpPr>
        <p:spPr>
          <a:xfrm>
            <a:off x="4143949" y="172119"/>
            <a:ext cx="4818501" cy="1384995"/>
          </a:xfrm>
          <a:prstGeom prst="rect">
            <a:avLst/>
          </a:prstGeom>
        </p:spPr>
        <p:txBody>
          <a:bodyPr>
            <a:spAutoFit/>
          </a:bodyPr>
          <a:lstStyle/>
          <a:p>
            <a:pPr algn="r" eaLnBrk="1" fontAlgn="auto" hangingPunct="1">
              <a:spcAft>
                <a:spcPts val="0"/>
              </a:spcAft>
              <a:defRPr/>
            </a:pPr>
            <a:r>
              <a:rPr lang="en-US" sz="2800" b="1" spc="50" dirty="0">
                <a:ln w="13335" cmpd="sng">
                  <a:solidFill>
                    <a:schemeClr val="accent1">
                      <a:lumMod val="50000"/>
                    </a:schemeClr>
                  </a:solidFill>
                  <a:prstDash val="solid"/>
                </a:ln>
                <a:solidFill>
                  <a:srgbClr val="FFFF00"/>
                </a:solidFill>
                <a:latin typeface="Arial" panose="020B0604020202020204" pitchFamily="34" charset="0"/>
                <a:ea typeface="+mj-ea"/>
                <a:cs typeface="Arial" panose="020B0604020202020204" pitchFamily="34" charset="0"/>
              </a:rPr>
              <a:t>Part 2</a:t>
            </a:r>
          </a:p>
          <a:p>
            <a:pPr algn="r" eaLnBrk="1" fontAlgn="auto" hangingPunct="1">
              <a:spcAft>
                <a:spcPts val="0"/>
              </a:spcAft>
              <a:defRPr/>
            </a:pPr>
            <a:r>
              <a:rPr lang="en-US" sz="2800" b="1" spc="50" dirty="0">
                <a:ln w="13335" cmpd="sng">
                  <a:solidFill>
                    <a:schemeClr val="accent1">
                      <a:lumMod val="50000"/>
                    </a:schemeClr>
                  </a:solidFill>
                  <a:prstDash val="solid"/>
                </a:ln>
                <a:solidFill>
                  <a:srgbClr val="FFFF00"/>
                </a:solidFill>
                <a:latin typeface="Arial" panose="020B0604020202020204" pitchFamily="34" charset="0"/>
                <a:ea typeface="+mj-ea"/>
                <a:cs typeface="Arial" panose="020B0604020202020204" pitchFamily="34" charset="0"/>
              </a:rPr>
              <a:t>The Fast Routine </a:t>
            </a:r>
          </a:p>
          <a:p>
            <a:pPr algn="r" eaLnBrk="1" fontAlgn="auto" hangingPunct="1">
              <a:spcAft>
                <a:spcPts val="0"/>
              </a:spcAft>
              <a:defRPr/>
            </a:pPr>
            <a:r>
              <a:rPr lang="en-US" sz="2800" b="1" spc="50" dirty="0">
                <a:ln w="13335" cmpd="sng">
                  <a:solidFill>
                    <a:schemeClr val="accent1">
                      <a:lumMod val="50000"/>
                    </a:schemeClr>
                  </a:solidFill>
                  <a:prstDash val="solid"/>
                </a:ln>
                <a:solidFill>
                  <a:srgbClr val="FFFF00"/>
                </a:solidFill>
                <a:latin typeface="Arial" panose="020B0604020202020204" pitchFamily="34" charset="0"/>
                <a:ea typeface="+mj-ea"/>
                <a:cs typeface="Arial" panose="020B0604020202020204" pitchFamily="34" charset="0"/>
              </a:rPr>
              <a:t>1:33 – 2:20</a:t>
            </a:r>
            <a:endParaRPr lang="en-SG" sz="2800" b="1" spc="50" dirty="0">
              <a:ln w="13335" cmpd="sng">
                <a:solidFill>
                  <a:schemeClr val="accent1">
                    <a:lumMod val="50000"/>
                  </a:schemeClr>
                </a:solidFill>
                <a:prstDash val="solid"/>
              </a:ln>
              <a:solidFill>
                <a:srgbClr val="FFFF00"/>
              </a:solidFill>
              <a:latin typeface="Arial" panose="020B0604020202020204" pitchFamily="34" charset="0"/>
              <a:ea typeface="+mj-ea"/>
              <a:cs typeface="Arial" panose="020B0604020202020204" pitchFamily="34" charset="0"/>
            </a:endParaRPr>
          </a:p>
        </p:txBody>
      </p:sp>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168275"/>
            <a:ext cx="2960687" cy="176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r="5257"/>
          <a:stretch>
            <a:fillRect/>
          </a:stretch>
        </p:blipFill>
        <p:spPr bwMode="auto">
          <a:xfrm>
            <a:off x="6235700" y="1690688"/>
            <a:ext cx="2038350" cy="243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2" name="Picture 4"/>
          <p:cNvPicPr>
            <a:picLocks noChangeAspect="1" noChangeArrowheads="1"/>
          </p:cNvPicPr>
          <p:nvPr/>
        </p:nvPicPr>
        <p:blipFill>
          <a:blip r:embed="rId5">
            <a:extLst>
              <a:ext uri="{28A0092B-C50C-407E-A947-70E740481C1C}">
                <a14:useLocalDpi xmlns:a14="http://schemas.microsoft.com/office/drawing/2010/main" val="0"/>
              </a:ext>
            </a:extLst>
          </a:blip>
          <a:srcRect b="2948"/>
          <a:stretch>
            <a:fillRect/>
          </a:stretch>
        </p:blipFill>
        <p:spPr bwMode="auto">
          <a:xfrm>
            <a:off x="1735138" y="2411413"/>
            <a:ext cx="1725612" cy="179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50" y="1743075"/>
            <a:ext cx="2493963" cy="240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4"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450" y="4567238"/>
            <a:ext cx="2009775" cy="199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5"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557713"/>
            <a:ext cx="18065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13"/>
          <p:cNvSpPr/>
          <p:nvPr/>
        </p:nvSpPr>
        <p:spPr>
          <a:xfrm>
            <a:off x="3778250" y="5295900"/>
            <a:ext cx="2940050" cy="12954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sz="2400" b="1" dirty="0">
                <a:cs typeface="Arial" panose="020B0604020202020204" pitchFamily="34" charset="0"/>
              </a:rPr>
              <a:t>Kinesics: </a:t>
            </a:r>
            <a:br>
              <a:rPr lang="en-SG" sz="2400" b="1" dirty="0">
                <a:cs typeface="Arial" panose="020B0604020202020204" pitchFamily="34" charset="0"/>
              </a:rPr>
            </a:br>
            <a:r>
              <a:rPr lang="en-SG" sz="2400" dirty="0">
                <a:cs typeface="Arial" panose="020B0604020202020204" pitchFamily="34" charset="0"/>
              </a:rPr>
              <a:t>Mouth covered with hands</a:t>
            </a:r>
          </a:p>
        </p:txBody>
      </p:sp>
      <p:pic>
        <p:nvPicPr>
          <p:cNvPr id="29707" name="Picture 3"/>
          <p:cNvPicPr>
            <a:picLocks noChangeAspect="1" noChangeArrowheads="1"/>
          </p:cNvPicPr>
          <p:nvPr/>
        </p:nvPicPr>
        <p:blipFill>
          <a:blip r:embed="rId9">
            <a:extLst>
              <a:ext uri="{28A0092B-C50C-407E-A947-70E740481C1C}">
                <a14:useLocalDpi xmlns:a14="http://schemas.microsoft.com/office/drawing/2010/main" val="0"/>
              </a:ext>
            </a:extLst>
          </a:blip>
          <a:srcRect t="-2" b="7498"/>
          <a:stretch>
            <a:fillRect/>
          </a:stretch>
        </p:blipFill>
        <p:spPr bwMode="auto">
          <a:xfrm>
            <a:off x="180975" y="2411413"/>
            <a:ext cx="1443038" cy="173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5181600" y="3830638"/>
            <a:ext cx="3609975" cy="1331912"/>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sz="2400" b="1" dirty="0">
                <a:cs typeface="Arial" panose="020B0604020202020204" pitchFamily="34" charset="0"/>
              </a:rPr>
              <a:t>Facial Expression:</a:t>
            </a:r>
          </a:p>
          <a:p>
            <a:pPr algn="ctr" eaLnBrk="1" hangingPunct="1">
              <a:defRPr/>
            </a:pPr>
            <a:r>
              <a:rPr lang="en-SG" sz="2400" dirty="0">
                <a:cs typeface="Arial" panose="020B0604020202020204" pitchFamily="34" charset="0"/>
              </a:rPr>
              <a:t>Eyes and Mouth Wide-Open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457200" y="228600"/>
            <a:ext cx="8229600" cy="762000"/>
          </a:xfrm>
        </p:spPr>
        <p:txBody>
          <a:bodyPr wrap="square" numCol="1" anchorCtr="0" compatLnSpc="1">
            <a:prstTxWarp prst="textNoShape">
              <a:avLst/>
            </a:prstTxWarp>
          </a:bodyPr>
          <a:lstStyle/>
          <a:p>
            <a:pP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Learning Outcomes</a:t>
            </a:r>
          </a:p>
        </p:txBody>
      </p:sp>
      <p:sp>
        <p:nvSpPr>
          <p:cNvPr id="15363" name="Content Placeholder 2"/>
          <p:cNvSpPr>
            <a:spLocks noGrp="1"/>
          </p:cNvSpPr>
          <p:nvPr>
            <p:ph sz="half" idx="1"/>
          </p:nvPr>
        </p:nvSpPr>
        <p:spPr>
          <a:xfrm>
            <a:off x="381000" y="1219200"/>
            <a:ext cx="4724400" cy="5105400"/>
          </a:xfrm>
        </p:spPr>
        <p:txBody>
          <a:bodyPr rtlCol="0">
            <a:noAutofit/>
          </a:bodyPr>
          <a:lstStyle/>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2600" dirty="0">
                <a:latin typeface="Arial" panose="020B0604020202020204" pitchFamily="34" charset="0"/>
                <a:cs typeface="Arial" panose="020B0604020202020204" pitchFamily="34" charset="0"/>
              </a:rPr>
              <a:t>Identify common non-verbal communication cues.</a:t>
            </a:r>
            <a:endParaRPr lang="en-SG" sz="2600" dirty="0">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endParaRPr lang="en-SG" sz="2600" dirty="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2600" dirty="0">
                <a:latin typeface="Arial" panose="020B0604020202020204" pitchFamily="34" charset="0"/>
                <a:cs typeface="Arial" panose="020B0604020202020204" pitchFamily="34" charset="0"/>
              </a:rPr>
              <a:t>Interpret non-verbal behaviour and explain how it aids or hinders communication.</a:t>
            </a:r>
            <a:endParaRPr lang="en-SG" sz="2600" dirty="0">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endParaRPr lang="en-SG" sz="2600" dirty="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2600" dirty="0">
                <a:latin typeface="Arial" panose="020B0604020202020204" pitchFamily="34" charset="0"/>
                <a:cs typeface="Arial" panose="020B0604020202020204" pitchFamily="34" charset="0"/>
              </a:rPr>
              <a:t>Demonstrate appropriate non-verbal behaviour as part of the presentation delivery.</a:t>
            </a:r>
            <a:endParaRPr lang="en-SG" sz="2600" dirty="0">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sz="2600" dirty="0">
                <a:solidFill>
                  <a:srgbClr val="FFFFFF"/>
                </a:solidFill>
                <a:latin typeface="Arial" panose="020B0604020202020204" pitchFamily="34" charset="0"/>
                <a:cs typeface="Arial" panose="020B0604020202020204" pitchFamily="34" charset="0"/>
              </a:rPr>
              <a:t> </a:t>
            </a:r>
          </a:p>
          <a:p>
            <a:pPr marL="182880" indent="-182880" eaLnBrk="1" fontAlgn="auto" hangingPunct="1">
              <a:spcAft>
                <a:spcPts val="0"/>
              </a:spcAft>
              <a:buClr>
                <a:schemeClr val="accent1">
                  <a:lumMod val="60000"/>
                  <a:lumOff val="40000"/>
                </a:schemeClr>
              </a:buClr>
              <a:buFont typeface="Wingdings" pitchFamily="2" charset="2"/>
              <a:buNone/>
              <a:defRPr/>
            </a:pPr>
            <a:endParaRPr lang="en-US" sz="2600" dirty="0" smtClean="0">
              <a:solidFill>
                <a:srgbClr val="FFFFFF"/>
              </a:solidFill>
              <a:latin typeface="Arial" panose="020B0604020202020204" pitchFamily="34" charset="0"/>
              <a:cs typeface="Arial" panose="020B0604020202020204" pitchFamily="34" charset="0"/>
            </a:endParaRPr>
          </a:p>
          <a:p>
            <a:pPr marL="182880" indent="-182880" eaLnBrk="1" fontAlgn="auto" hangingPunct="1">
              <a:spcAft>
                <a:spcPts val="0"/>
              </a:spcAft>
              <a:buClr>
                <a:schemeClr val="accent1">
                  <a:lumMod val="60000"/>
                  <a:lumOff val="40000"/>
                </a:schemeClr>
              </a:buClr>
              <a:buFont typeface="Arial" panose="020B0604020202020204" pitchFamily="34" charset="0"/>
              <a:buChar char="•"/>
              <a:defRPr/>
            </a:pPr>
            <a:endParaRPr lang="en-US" sz="2600" dirty="0" smtClean="0">
              <a:solidFill>
                <a:srgbClr val="FFFFFF"/>
              </a:solidFill>
              <a:latin typeface="Arial" panose="020B0604020202020204" pitchFamily="34" charset="0"/>
              <a:cs typeface="Arial" panose="020B0604020202020204" pitchFamily="34" charset="0"/>
            </a:endParaRPr>
          </a:p>
        </p:txBody>
      </p:sp>
      <p:pic>
        <p:nvPicPr>
          <p:cNvPr id="819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820863"/>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588AB4AE-78CC-4695-B186-04E893D47950}" type="slidenum">
              <a:rPr lang="en-US" altLang="en-US" sz="1200">
                <a:latin typeface="Arial" charset="0"/>
              </a:rPr>
              <a:pPr>
                <a:spcBef>
                  <a:spcPct val="0"/>
                </a:spcBef>
                <a:buClrTx/>
                <a:buFontTx/>
                <a:buNone/>
              </a:pPr>
              <a:t>20</a:t>
            </a:fld>
            <a:endParaRPr lang="en-US" altLang="en-US" sz="1200">
              <a:latin typeface="Arial" charset="0"/>
            </a:endParaRPr>
          </a:p>
        </p:txBody>
      </p:sp>
      <p:pic>
        <p:nvPicPr>
          <p:cNvPr id="317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20002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09725" y="2487613"/>
            <a:ext cx="619125" cy="3619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t>2:28</a:t>
            </a:r>
          </a:p>
        </p:txBody>
      </p:sp>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00025"/>
            <a:ext cx="1905000" cy="2649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790950" y="2457450"/>
            <a:ext cx="628650" cy="438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t>2:47</a:t>
            </a:r>
          </a:p>
        </p:txBody>
      </p:sp>
      <p:pic>
        <p:nvPicPr>
          <p:cNvPr id="317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9738" y="336550"/>
            <a:ext cx="1931987" cy="2513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8001000" y="2438400"/>
            <a:ext cx="762000" cy="381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t>3:16</a:t>
            </a:r>
          </a:p>
        </p:txBody>
      </p:sp>
      <p:pic>
        <p:nvPicPr>
          <p:cNvPr id="3175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36550"/>
            <a:ext cx="1885950" cy="2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5800725" y="2438400"/>
            <a:ext cx="752475" cy="4381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t>3:19</a:t>
            </a:r>
          </a:p>
        </p:txBody>
      </p:sp>
      <p:graphicFrame>
        <p:nvGraphicFramePr>
          <p:cNvPr id="12" name="Content Placeholder 4"/>
          <p:cNvGraphicFramePr>
            <a:graphicFrameLocks/>
          </p:cNvGraphicFramePr>
          <p:nvPr/>
        </p:nvGraphicFramePr>
        <p:xfrm>
          <a:off x="228600" y="2971800"/>
          <a:ext cx="8686800" cy="4084638"/>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752600">
                  <a:extLst>
                    <a:ext uri="{9D8B030D-6E8A-4147-A177-3AD203B41FA5}">
                      <a16:colId xmlns:a16="http://schemas.microsoft.com/office/drawing/2014/main" xmlns="" val="20002"/>
                    </a:ext>
                  </a:extLst>
                </a:gridCol>
                <a:gridCol w="1524000">
                  <a:extLst>
                    <a:ext uri="{9D8B030D-6E8A-4147-A177-3AD203B41FA5}">
                      <a16:colId xmlns:a16="http://schemas.microsoft.com/office/drawing/2014/main" xmlns="" val="20003"/>
                    </a:ext>
                  </a:extLst>
                </a:gridCol>
                <a:gridCol w="2514599">
                  <a:extLst>
                    <a:ext uri="{9D8B030D-6E8A-4147-A177-3AD203B41FA5}">
                      <a16:colId xmlns:a16="http://schemas.microsoft.com/office/drawing/2014/main" xmlns="" val="20004"/>
                    </a:ext>
                  </a:extLst>
                </a:gridCol>
              </a:tblGrid>
              <a:tr h="609651">
                <a:tc>
                  <a:txBody>
                    <a:bodyPr/>
                    <a:lstStyle/>
                    <a:p>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Kinesics</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Facial Expression</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Paralanguage / tone of</a:t>
                      </a:r>
                      <a:r>
                        <a:rPr lang="en-SG" sz="1700" baseline="0" dirty="0" smtClean="0">
                          <a:latin typeface="+mn-lt"/>
                          <a:cs typeface="Arial" panose="020B0604020202020204" pitchFamily="34" charset="0"/>
                        </a:rPr>
                        <a:t> voice</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Possible Interpretation</a:t>
                      </a:r>
                      <a:endParaRPr lang="en-SG" sz="1700" dirty="0">
                        <a:latin typeface="+mn-lt"/>
                        <a:cs typeface="Arial" panose="020B0604020202020204" pitchFamily="34" charset="0"/>
                      </a:endParaRPr>
                    </a:p>
                  </a:txBody>
                  <a:tcPr marT="45709" marB="45709"/>
                </a:tc>
                <a:extLst>
                  <a:ext uri="{0D108BD9-81ED-4DB2-BD59-A6C34878D82A}">
                    <a16:rowId xmlns:a16="http://schemas.microsoft.com/office/drawing/2014/main" xmlns="" val="10000"/>
                  </a:ext>
                </a:extLst>
              </a:tr>
              <a:tr h="609651">
                <a:tc>
                  <a:txBody>
                    <a:bodyPr/>
                    <a:lstStyle/>
                    <a:p>
                      <a:r>
                        <a:rPr lang="en-SG" sz="1700" dirty="0" smtClean="0">
                          <a:latin typeface="+mn-lt"/>
                          <a:cs typeface="Arial" panose="020B0604020202020204" pitchFamily="34" charset="0"/>
                        </a:rPr>
                        <a:t>David</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Covered</a:t>
                      </a:r>
                      <a:r>
                        <a:rPr lang="en-SG" sz="1700" baseline="0" dirty="0" smtClean="0">
                          <a:latin typeface="+mn-lt"/>
                          <a:cs typeface="Arial" panose="020B0604020202020204" pitchFamily="34" charset="0"/>
                        </a:rPr>
                        <a:t> his mouth with his hand</a:t>
                      </a:r>
                      <a:endParaRPr lang="en-SG" sz="1700" dirty="0">
                        <a:latin typeface="+mn-lt"/>
                        <a:cs typeface="Arial" panose="020B0604020202020204" pitchFamily="34" charset="0"/>
                      </a:endParaRPr>
                    </a:p>
                  </a:txBody>
                  <a:tcPr marT="45709" marB="45709"/>
                </a:tc>
                <a:tc>
                  <a:txBody>
                    <a:bodyPr/>
                    <a:lstStyle/>
                    <a:p>
                      <a:r>
                        <a:rPr lang="en-SG" sz="1700" dirty="0" smtClean="0">
                          <a:solidFill>
                            <a:schemeClr val="bg1"/>
                          </a:solidFill>
                          <a:latin typeface="+mn-lt"/>
                          <a:cs typeface="Arial" panose="020B0604020202020204" pitchFamily="34" charset="0"/>
                        </a:rPr>
                        <a:t>Wide-eyed stare</a:t>
                      </a:r>
                      <a:r>
                        <a:rPr lang="en-SG" sz="1700" baseline="0" dirty="0" smtClean="0">
                          <a:solidFill>
                            <a:schemeClr val="bg1"/>
                          </a:solidFill>
                          <a:latin typeface="+mn-lt"/>
                          <a:cs typeface="Arial" panose="020B0604020202020204" pitchFamily="34" charset="0"/>
                        </a:rPr>
                        <a:t> at the performers</a:t>
                      </a:r>
                      <a:endParaRPr lang="en-SG" sz="1700" dirty="0">
                        <a:solidFill>
                          <a:schemeClr val="bg1"/>
                        </a:solidFill>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Nil</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He could not believe his eyes.</a:t>
                      </a:r>
                      <a:endParaRPr lang="en-SG" sz="1700" dirty="0">
                        <a:latin typeface="+mn-lt"/>
                        <a:cs typeface="Arial" panose="020B0604020202020204" pitchFamily="34" charset="0"/>
                      </a:endParaRPr>
                    </a:p>
                  </a:txBody>
                  <a:tcPr marT="45709" marB="45709"/>
                </a:tc>
                <a:extLst>
                  <a:ext uri="{0D108BD9-81ED-4DB2-BD59-A6C34878D82A}">
                    <a16:rowId xmlns:a16="http://schemas.microsoft.com/office/drawing/2014/main" xmlns="" val="10001"/>
                  </a:ext>
                </a:extLst>
              </a:tr>
              <a:tr h="868768">
                <a:tc>
                  <a:txBody>
                    <a:bodyPr/>
                    <a:lstStyle/>
                    <a:p>
                      <a:r>
                        <a:rPr lang="en-SG" sz="1700" dirty="0" smtClean="0">
                          <a:latin typeface="+mn-lt"/>
                          <a:cs typeface="Arial" panose="020B0604020202020204" pitchFamily="34" charset="0"/>
                        </a:rPr>
                        <a:t>Amanda </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Put her hand on her lips </a:t>
                      </a:r>
                      <a:endParaRPr lang="en-SG" sz="1700" dirty="0">
                        <a:latin typeface="+mn-lt"/>
                        <a:cs typeface="Arial" panose="020B0604020202020204" pitchFamily="34" charset="0"/>
                      </a:endParaRP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solidFill>
                            <a:schemeClr val="bg1"/>
                          </a:solidFill>
                          <a:latin typeface="+mn-lt"/>
                          <a:cs typeface="Arial" panose="020B0604020202020204" pitchFamily="34" charset="0"/>
                        </a:rPr>
                        <a:t>Eyes squinting and in tears</a:t>
                      </a:r>
                    </a:p>
                  </a:txBody>
                  <a:tcPr marT="45709" marB="45709"/>
                </a:tc>
                <a:tc>
                  <a:txBody>
                    <a:bodyPr/>
                    <a:lstStyle/>
                    <a:p>
                      <a:r>
                        <a:rPr lang="en-SG" sz="1700" dirty="0" smtClean="0">
                          <a:latin typeface="+mn-lt"/>
                          <a:cs typeface="Arial" panose="020B0604020202020204" pitchFamily="34" charset="0"/>
                        </a:rPr>
                        <a:t>Nil</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She</a:t>
                      </a:r>
                      <a:r>
                        <a:rPr lang="en-SG" sz="1700" baseline="0" dirty="0" smtClean="0">
                          <a:latin typeface="+mn-lt"/>
                          <a:cs typeface="Arial" panose="020B0604020202020204" pitchFamily="34" charset="0"/>
                        </a:rPr>
                        <a:t> felt that the performance was beyond words.</a:t>
                      </a:r>
                      <a:endParaRPr lang="en-SG" sz="1700" dirty="0">
                        <a:latin typeface="+mn-lt"/>
                        <a:cs typeface="Arial" panose="020B0604020202020204" pitchFamily="34" charset="0"/>
                      </a:endParaRPr>
                    </a:p>
                  </a:txBody>
                  <a:tcPr marT="45709" marB="45709"/>
                </a:tc>
                <a:extLst>
                  <a:ext uri="{0D108BD9-81ED-4DB2-BD59-A6C34878D82A}">
                    <a16:rowId xmlns:a16="http://schemas.microsoft.com/office/drawing/2014/main" xmlns="" val="10002"/>
                  </a:ext>
                </a:extLst>
              </a:tr>
              <a:tr h="868768">
                <a:tc>
                  <a:txBody>
                    <a:bodyPr/>
                    <a:lstStyle/>
                    <a:p>
                      <a:r>
                        <a:rPr lang="en-SG" sz="1700" dirty="0" smtClean="0">
                          <a:latin typeface="+mn-lt"/>
                          <a:cs typeface="Arial" panose="020B0604020202020204" pitchFamily="34" charset="0"/>
                        </a:rPr>
                        <a:t>Simon</a:t>
                      </a:r>
                      <a:endParaRPr lang="en-SG" sz="1700" dirty="0">
                        <a:latin typeface="+mn-lt"/>
                        <a:cs typeface="Arial" panose="020B0604020202020204" pitchFamily="34" charset="0"/>
                      </a:endParaRPr>
                    </a:p>
                  </a:txBody>
                  <a:tcPr marT="45709" marB="45709"/>
                </a:tc>
                <a:tc>
                  <a:txBody>
                    <a:bodyPr/>
                    <a:lstStyle/>
                    <a:p>
                      <a:r>
                        <a:rPr lang="en-SG" sz="1700" dirty="0" smtClean="0">
                          <a:latin typeface="+mn-lt"/>
                          <a:cs typeface="Arial" panose="020B0604020202020204" pitchFamily="34" charset="0"/>
                        </a:rPr>
                        <a:t>Wide grin on his face</a:t>
                      </a:r>
                    </a:p>
                  </a:txBody>
                  <a:tcPr marT="45709" marB="45709"/>
                </a:tc>
                <a:tc>
                  <a:txBody>
                    <a:bodyPr/>
                    <a:lstStyle/>
                    <a:p>
                      <a:r>
                        <a:rPr lang="en-SG" sz="1700" dirty="0" smtClean="0">
                          <a:solidFill>
                            <a:schemeClr val="bg1"/>
                          </a:solidFill>
                          <a:latin typeface="+mn-lt"/>
                          <a:cs typeface="Arial" panose="020B0604020202020204" pitchFamily="34" charset="0"/>
                        </a:rPr>
                        <a:t>Wide-eyed stare</a:t>
                      </a:r>
                      <a:r>
                        <a:rPr lang="en-SG" sz="1700" baseline="0" dirty="0" smtClean="0">
                          <a:solidFill>
                            <a:schemeClr val="bg1"/>
                          </a:solidFill>
                          <a:latin typeface="+mn-lt"/>
                          <a:cs typeface="Arial" panose="020B0604020202020204" pitchFamily="34" charset="0"/>
                        </a:rPr>
                        <a:t> at the performers</a:t>
                      </a:r>
                      <a:endParaRPr lang="en-SG" sz="1700" dirty="0">
                        <a:solidFill>
                          <a:schemeClr val="bg1"/>
                        </a:solidFill>
                        <a:latin typeface="+mn-lt"/>
                        <a:cs typeface="Arial" panose="020B0604020202020204" pitchFamily="34" charset="0"/>
                      </a:endParaRPr>
                    </a:p>
                  </a:txBody>
                  <a:tcPr marT="45709" marB="45709"/>
                </a:tc>
                <a:tc>
                  <a:txBody>
                    <a:bodyPr/>
                    <a:lstStyle/>
                    <a:p>
                      <a:pPr marL="0" indent="0">
                        <a:buFont typeface="Arial" panose="020B0604020202020204" pitchFamily="34" charset="0"/>
                        <a:buNone/>
                      </a:pPr>
                      <a:r>
                        <a:rPr lang="en-US" sz="1700" baseline="0" dirty="0" smtClean="0">
                          <a:latin typeface="+mn-lt"/>
                          <a:cs typeface="Arial" panose="020B0604020202020204" pitchFamily="34" charset="0"/>
                        </a:rPr>
                        <a:t>Nil</a:t>
                      </a: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She</a:t>
                      </a:r>
                      <a:r>
                        <a:rPr lang="en-SG" sz="1700" baseline="0" dirty="0" smtClean="0">
                          <a:latin typeface="+mn-lt"/>
                          <a:cs typeface="Arial" panose="020B0604020202020204" pitchFamily="34" charset="0"/>
                        </a:rPr>
                        <a:t> felt that the </a:t>
                      </a:r>
                      <a:r>
                        <a:rPr lang="en-SG" sz="1700" dirty="0" smtClean="0">
                          <a:latin typeface="+mn-lt"/>
                          <a:cs typeface="Arial" panose="020B0604020202020204" pitchFamily="34" charset="0"/>
                        </a:rPr>
                        <a:t> performance was</a:t>
                      </a:r>
                      <a:r>
                        <a:rPr lang="en-SG" sz="1700" baseline="0" dirty="0" smtClean="0">
                          <a:latin typeface="+mn-lt"/>
                          <a:cs typeface="Arial" panose="020B0604020202020204" pitchFamily="34" charset="0"/>
                        </a:rPr>
                        <a:t> amazingly good.</a:t>
                      </a:r>
                      <a:endParaRPr lang="en-SG" sz="1700" dirty="0" smtClean="0">
                        <a:latin typeface="+mn-lt"/>
                        <a:cs typeface="Arial" panose="020B0604020202020204" pitchFamily="34" charset="0"/>
                      </a:endParaRPr>
                    </a:p>
                  </a:txBody>
                  <a:tcPr marT="45709" marB="45709"/>
                </a:tc>
                <a:extLst>
                  <a:ext uri="{0D108BD9-81ED-4DB2-BD59-A6C34878D82A}">
                    <a16:rowId xmlns:a16="http://schemas.microsoft.com/office/drawing/2014/main" xmlns="" val="10003"/>
                  </a:ext>
                </a:extLst>
              </a:tr>
              <a:tr h="1127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Alesha </a:t>
                      </a:r>
                    </a:p>
                    <a:p>
                      <a:endParaRPr lang="en-SG" sz="1700" dirty="0">
                        <a:latin typeface="+mn-lt"/>
                        <a:cs typeface="Arial" panose="020B0604020202020204" pitchFamily="34" charset="0"/>
                      </a:endParaRP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solidFill>
                            <a:schemeClr val="bg1"/>
                          </a:solidFill>
                          <a:latin typeface="+mn-lt"/>
                          <a:cs typeface="Arial" panose="020B0604020202020204" pitchFamily="34" charset="0"/>
                        </a:rPr>
                        <a:t>Turned her head and tilted</a:t>
                      </a:r>
                      <a:r>
                        <a:rPr lang="en-SG" sz="1700" baseline="0" dirty="0" smtClean="0">
                          <a:solidFill>
                            <a:schemeClr val="bg1"/>
                          </a:solidFill>
                          <a:latin typeface="+mn-lt"/>
                          <a:cs typeface="Arial" panose="020B0604020202020204" pitchFamily="34" charset="0"/>
                        </a:rPr>
                        <a:t> her body towards David</a:t>
                      </a:r>
                      <a:endParaRPr lang="en-SG" sz="1700" dirty="0" smtClean="0">
                        <a:solidFill>
                          <a:schemeClr val="bg1"/>
                        </a:solidFill>
                        <a:latin typeface="+mn-lt"/>
                        <a:cs typeface="Arial" panose="020B0604020202020204" pitchFamily="34" charset="0"/>
                      </a:endParaRP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Eyes</a:t>
                      </a:r>
                      <a:r>
                        <a:rPr lang="en-SG" sz="1700" baseline="0" dirty="0" smtClean="0">
                          <a:latin typeface="+mn-lt"/>
                          <a:cs typeface="Arial" panose="020B0604020202020204" pitchFamily="34" charset="0"/>
                        </a:rPr>
                        <a:t> and mouth wide opened</a:t>
                      </a:r>
                      <a:endParaRPr lang="en-SG" sz="1700" dirty="0" smtClean="0">
                        <a:latin typeface="+mn-lt"/>
                        <a:cs typeface="Arial" panose="020B0604020202020204" pitchFamily="34" charset="0"/>
                      </a:endParaRP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Gave</a:t>
                      </a:r>
                      <a:r>
                        <a:rPr lang="en-SG" sz="1700" baseline="0" dirty="0" smtClean="0">
                          <a:latin typeface="+mn-lt"/>
                          <a:cs typeface="Arial" panose="020B0604020202020204" pitchFamily="34" charset="0"/>
                        </a:rPr>
                        <a:t> a l</a:t>
                      </a:r>
                      <a:r>
                        <a:rPr lang="en-SG" sz="1700" dirty="0" smtClean="0">
                          <a:latin typeface="+mn-lt"/>
                          <a:cs typeface="Arial" panose="020B0604020202020204" pitchFamily="34" charset="0"/>
                        </a:rPr>
                        <a:t>oud</a:t>
                      </a:r>
                      <a:r>
                        <a:rPr lang="en-SG" sz="1700" baseline="0" dirty="0" smtClean="0">
                          <a:latin typeface="+mn-lt"/>
                          <a:cs typeface="Arial" panose="020B0604020202020204" pitchFamily="34" charset="0"/>
                        </a:rPr>
                        <a:t> shriek</a:t>
                      </a:r>
                      <a:endParaRPr lang="en-SG" sz="1700" dirty="0" smtClean="0">
                        <a:latin typeface="+mn-lt"/>
                        <a:cs typeface="Arial" panose="020B0604020202020204" pitchFamily="34" charset="0"/>
                      </a:endParaRPr>
                    </a:p>
                    <a:p>
                      <a:endParaRPr lang="en-SG" sz="1700" dirty="0">
                        <a:latin typeface="+mn-lt"/>
                        <a:cs typeface="Arial" panose="020B0604020202020204" pitchFamily="34" charset="0"/>
                      </a:endParaRPr>
                    </a:p>
                  </a:txBody>
                  <a:tcPr marT="45709" marB="4570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700" dirty="0" smtClean="0">
                          <a:latin typeface="+mn-lt"/>
                          <a:cs typeface="Arial" panose="020B0604020202020204" pitchFamily="34" charset="0"/>
                        </a:rPr>
                        <a:t>He felt that it was an</a:t>
                      </a:r>
                      <a:r>
                        <a:rPr lang="en-SG" sz="1700" baseline="0" dirty="0" smtClean="0">
                          <a:latin typeface="+mn-lt"/>
                          <a:cs typeface="Arial" panose="020B0604020202020204" pitchFamily="34" charset="0"/>
                        </a:rPr>
                        <a:t> unbelievable performance</a:t>
                      </a:r>
                      <a:endParaRPr lang="en-SG" sz="1700" dirty="0" smtClean="0">
                        <a:latin typeface="+mn-lt"/>
                        <a:cs typeface="Arial" panose="020B0604020202020204" pitchFamily="34" charset="0"/>
                      </a:endParaRPr>
                    </a:p>
                  </a:txBody>
                  <a:tcPr marT="45709" marB="45709"/>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49046905-9732-445F-B35D-A818DB7951BA}" type="slidenum">
              <a:rPr lang="en-US" altLang="en-US" sz="1200">
                <a:latin typeface="Arial" charset="0"/>
              </a:rPr>
              <a:pPr>
                <a:spcBef>
                  <a:spcPct val="0"/>
                </a:spcBef>
                <a:buClrTx/>
                <a:buFontTx/>
                <a:buNone/>
              </a:pPr>
              <a:t>21</a:t>
            </a:fld>
            <a:endParaRPr lang="en-US" altLang="en-US" sz="1200">
              <a:latin typeface="Arial" charset="0"/>
            </a:endParaRPr>
          </a:p>
        </p:txBody>
      </p:sp>
      <p:pic>
        <p:nvPicPr>
          <p:cNvPr id="33795" name="Picture 6"/>
          <p:cNvPicPr>
            <a:picLocks noChangeAspect="1" noChangeArrowheads="1"/>
          </p:cNvPicPr>
          <p:nvPr/>
        </p:nvPicPr>
        <p:blipFill>
          <a:blip r:embed="rId3">
            <a:extLst>
              <a:ext uri="{28A0092B-C50C-407E-A947-70E740481C1C}">
                <a14:useLocalDpi xmlns:a14="http://schemas.microsoft.com/office/drawing/2010/main" val="0"/>
              </a:ext>
            </a:extLst>
          </a:blip>
          <a:srcRect l="9616"/>
          <a:stretch>
            <a:fillRect/>
          </a:stretch>
        </p:blipFill>
        <p:spPr bwMode="auto">
          <a:xfrm>
            <a:off x="2152650" y="382588"/>
            <a:ext cx="1962150" cy="205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7"/>
          <p:cNvPicPr>
            <a:picLocks noChangeAspect="1" noChangeArrowheads="1"/>
          </p:cNvPicPr>
          <p:nvPr/>
        </p:nvPicPr>
        <p:blipFill>
          <a:blip r:embed="rId4">
            <a:extLst>
              <a:ext uri="{28A0092B-C50C-407E-A947-70E740481C1C}">
                <a14:useLocalDpi xmlns:a14="http://schemas.microsoft.com/office/drawing/2010/main" val="0"/>
              </a:ext>
            </a:extLst>
          </a:blip>
          <a:srcRect r="6906"/>
          <a:stretch>
            <a:fillRect/>
          </a:stretch>
        </p:blipFill>
        <p:spPr bwMode="auto">
          <a:xfrm>
            <a:off x="2159000" y="2555875"/>
            <a:ext cx="2047875" cy="224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0538" y="2555875"/>
            <a:ext cx="1871662" cy="198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4430713" y="4354513"/>
            <a:ext cx="750887" cy="40163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latin typeface="Arial" panose="020B0604020202020204" pitchFamily="34" charset="0"/>
                <a:cs typeface="Arial" panose="020B0604020202020204" pitchFamily="34" charset="0"/>
              </a:rPr>
              <a:t>5:26</a:t>
            </a:r>
          </a:p>
        </p:txBody>
      </p:sp>
      <p:pic>
        <p:nvPicPr>
          <p:cNvPr id="33799" name="Picture 2"/>
          <p:cNvPicPr>
            <a:picLocks noChangeAspect="1" noChangeArrowheads="1"/>
          </p:cNvPicPr>
          <p:nvPr/>
        </p:nvPicPr>
        <p:blipFill>
          <a:blip r:embed="rId6">
            <a:extLst>
              <a:ext uri="{28A0092B-C50C-407E-A947-70E740481C1C}">
                <a14:useLocalDpi xmlns:a14="http://schemas.microsoft.com/office/drawing/2010/main" val="0"/>
              </a:ext>
            </a:extLst>
          </a:blip>
          <a:srcRect r="9584"/>
          <a:stretch>
            <a:fillRect/>
          </a:stretch>
        </p:blipFill>
        <p:spPr bwMode="auto">
          <a:xfrm>
            <a:off x="4206875" y="347663"/>
            <a:ext cx="1965325" cy="2128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p:cNvSpPr/>
          <p:nvPr/>
        </p:nvSpPr>
        <p:spPr>
          <a:xfrm>
            <a:off x="2214563" y="4316413"/>
            <a:ext cx="762000" cy="4000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latin typeface="Arial" panose="020B0604020202020204" pitchFamily="34" charset="0"/>
                <a:cs typeface="Arial" panose="020B0604020202020204" pitchFamily="34" charset="0"/>
              </a:rPr>
              <a:t>1:54</a:t>
            </a:r>
          </a:p>
        </p:txBody>
      </p:sp>
      <p:pic>
        <p:nvPicPr>
          <p:cNvPr id="3380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8" y="2557463"/>
            <a:ext cx="1801812" cy="223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599238" y="454025"/>
            <a:ext cx="2281237" cy="1385888"/>
          </a:xfrm>
          <a:prstGeom prst="rect">
            <a:avLst/>
          </a:prstGeom>
          <a:noFill/>
        </p:spPr>
        <p:txBody>
          <a:bodyPr>
            <a:spAutoFit/>
          </a:bodyPr>
          <a:lstStyle/>
          <a:p>
            <a:pPr algn="r" eaLnBrk="1" hangingPunct="1">
              <a:defRPr/>
            </a:pPr>
            <a:r>
              <a:rPr lang="en-SG" sz="2800" b="1" dirty="0">
                <a:latin typeface="+mj-lt"/>
                <a:cs typeface="Arial" panose="020B0604020202020204" pitchFamily="34" charset="0"/>
              </a:rPr>
              <a:t>The Audience’s NVCs</a:t>
            </a:r>
          </a:p>
        </p:txBody>
      </p:sp>
      <p:pic>
        <p:nvPicPr>
          <p:cNvPr id="33803" name="Picture 10"/>
          <p:cNvPicPr>
            <a:picLocks noChangeAspect="1" noChangeArrowheads="1"/>
          </p:cNvPicPr>
          <p:nvPr/>
        </p:nvPicPr>
        <p:blipFill>
          <a:blip r:embed="rId8">
            <a:extLst>
              <a:ext uri="{28A0092B-C50C-407E-A947-70E740481C1C}">
                <a14:useLocalDpi xmlns:a14="http://schemas.microsoft.com/office/drawing/2010/main" val="0"/>
              </a:ext>
            </a:extLst>
          </a:blip>
          <a:srcRect l="1424"/>
          <a:stretch>
            <a:fillRect/>
          </a:stretch>
        </p:blipFill>
        <p:spPr bwMode="auto">
          <a:xfrm>
            <a:off x="152400" y="347663"/>
            <a:ext cx="1905000" cy="212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804" name="TextBox 27"/>
          <p:cNvSpPr txBox="1">
            <a:spLocks noChangeArrowheads="1"/>
          </p:cNvSpPr>
          <p:nvPr/>
        </p:nvSpPr>
        <p:spPr bwMode="auto">
          <a:xfrm>
            <a:off x="255588" y="2049463"/>
            <a:ext cx="750887" cy="369887"/>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SG" altLang="en-US" sz="1800">
                <a:solidFill>
                  <a:schemeClr val="tx1"/>
                </a:solidFill>
                <a:latin typeface="Arial" charset="0"/>
              </a:rPr>
              <a:t>0:23</a:t>
            </a:r>
          </a:p>
        </p:txBody>
      </p:sp>
      <p:sp>
        <p:nvSpPr>
          <p:cNvPr id="33805" name="TextBox 23"/>
          <p:cNvSpPr txBox="1">
            <a:spLocks noChangeArrowheads="1"/>
          </p:cNvSpPr>
          <p:nvPr/>
        </p:nvSpPr>
        <p:spPr bwMode="auto">
          <a:xfrm>
            <a:off x="2214563" y="2049463"/>
            <a:ext cx="749300" cy="3683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SG" altLang="en-US" sz="1800">
                <a:solidFill>
                  <a:schemeClr val="tx1"/>
                </a:solidFill>
                <a:latin typeface="Arial" charset="0"/>
              </a:rPr>
              <a:t>2:48</a:t>
            </a:r>
          </a:p>
        </p:txBody>
      </p:sp>
      <p:sp>
        <p:nvSpPr>
          <p:cNvPr id="33806" name="TextBox 24"/>
          <p:cNvSpPr txBox="1">
            <a:spLocks noChangeArrowheads="1"/>
          </p:cNvSpPr>
          <p:nvPr/>
        </p:nvSpPr>
        <p:spPr bwMode="auto">
          <a:xfrm>
            <a:off x="4316413" y="2046288"/>
            <a:ext cx="749300" cy="369887"/>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SG" altLang="en-US" sz="1800">
                <a:solidFill>
                  <a:schemeClr val="tx1"/>
                </a:solidFill>
                <a:latin typeface="Arial" charset="0"/>
              </a:rPr>
              <a:t>3:43</a:t>
            </a:r>
          </a:p>
        </p:txBody>
      </p:sp>
      <p:sp>
        <p:nvSpPr>
          <p:cNvPr id="18" name="Rectangle 17"/>
          <p:cNvSpPr/>
          <p:nvPr/>
        </p:nvSpPr>
        <p:spPr>
          <a:xfrm>
            <a:off x="339725" y="4267200"/>
            <a:ext cx="666750" cy="4016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dirty="0">
                <a:latin typeface="Arial" panose="020B0604020202020204" pitchFamily="34" charset="0"/>
                <a:cs typeface="Arial" panose="020B0604020202020204" pitchFamily="34" charset="0"/>
              </a:rPr>
              <a:t>1:49</a:t>
            </a:r>
          </a:p>
        </p:txBody>
      </p:sp>
      <p:graphicFrame>
        <p:nvGraphicFramePr>
          <p:cNvPr id="19" name="Content Placeholder 4"/>
          <p:cNvGraphicFramePr>
            <a:graphicFrameLocks/>
          </p:cNvGraphicFramePr>
          <p:nvPr/>
        </p:nvGraphicFramePr>
        <p:xfrm>
          <a:off x="255588" y="4970463"/>
          <a:ext cx="8624887" cy="1798637"/>
        </p:xfrm>
        <a:graphic>
          <a:graphicData uri="http://schemas.openxmlformats.org/drawingml/2006/table">
            <a:tbl>
              <a:tblPr firstRow="1" bandRow="1">
                <a:tableStyleId>{5C22544A-7EE6-4342-B048-85BDC9FD1C3A}</a:tableStyleId>
              </a:tblPr>
              <a:tblGrid>
                <a:gridCol w="2198501">
                  <a:extLst>
                    <a:ext uri="{9D8B030D-6E8A-4147-A177-3AD203B41FA5}">
                      <a16:colId xmlns:a16="http://schemas.microsoft.com/office/drawing/2014/main" xmlns="" val="20001"/>
                    </a:ext>
                  </a:extLst>
                </a:gridCol>
                <a:gridCol w="1944827">
                  <a:extLst>
                    <a:ext uri="{9D8B030D-6E8A-4147-A177-3AD203B41FA5}">
                      <a16:colId xmlns:a16="http://schemas.microsoft.com/office/drawing/2014/main" xmlns="" val="20002"/>
                    </a:ext>
                  </a:extLst>
                </a:gridCol>
                <a:gridCol w="1691155">
                  <a:extLst>
                    <a:ext uri="{9D8B030D-6E8A-4147-A177-3AD203B41FA5}">
                      <a16:colId xmlns:a16="http://schemas.microsoft.com/office/drawing/2014/main" xmlns="" val="20003"/>
                    </a:ext>
                  </a:extLst>
                </a:gridCol>
                <a:gridCol w="2790404">
                  <a:extLst>
                    <a:ext uri="{9D8B030D-6E8A-4147-A177-3AD203B41FA5}">
                      <a16:colId xmlns:a16="http://schemas.microsoft.com/office/drawing/2014/main" xmlns="" val="20004"/>
                    </a:ext>
                  </a:extLst>
                </a:gridCol>
              </a:tblGrid>
              <a:tr h="609696">
                <a:tc>
                  <a:txBody>
                    <a:bodyPr/>
                    <a:lstStyle/>
                    <a:p>
                      <a:r>
                        <a:rPr lang="en-SG" sz="1700" dirty="0" smtClean="0">
                          <a:latin typeface="+mn-lt"/>
                          <a:cs typeface="Arial" panose="020B0604020202020204" pitchFamily="34" charset="0"/>
                        </a:rPr>
                        <a:t>Kinesics</a:t>
                      </a:r>
                      <a:endParaRPr lang="en-SG" sz="1700" dirty="0">
                        <a:latin typeface="+mn-lt"/>
                        <a:cs typeface="Arial" panose="020B0604020202020204" pitchFamily="34" charset="0"/>
                      </a:endParaRPr>
                    </a:p>
                  </a:txBody>
                  <a:tcPr marL="91443" marR="91443" marT="45712" marB="45712"/>
                </a:tc>
                <a:tc>
                  <a:txBody>
                    <a:bodyPr/>
                    <a:lstStyle/>
                    <a:p>
                      <a:r>
                        <a:rPr lang="en-SG" sz="1700" dirty="0" smtClean="0">
                          <a:latin typeface="+mn-lt"/>
                          <a:cs typeface="Arial" panose="020B0604020202020204" pitchFamily="34" charset="0"/>
                        </a:rPr>
                        <a:t>Facial Expression</a:t>
                      </a:r>
                      <a:endParaRPr lang="en-SG" sz="1700" dirty="0">
                        <a:latin typeface="+mn-lt"/>
                        <a:cs typeface="Arial" panose="020B0604020202020204" pitchFamily="34" charset="0"/>
                      </a:endParaRPr>
                    </a:p>
                  </a:txBody>
                  <a:tcPr marL="91443" marR="91443" marT="45712" marB="45712"/>
                </a:tc>
                <a:tc>
                  <a:txBody>
                    <a:bodyPr/>
                    <a:lstStyle/>
                    <a:p>
                      <a:r>
                        <a:rPr lang="en-SG" sz="1700" dirty="0" smtClean="0">
                          <a:latin typeface="+mn-lt"/>
                          <a:cs typeface="Arial" panose="020B0604020202020204" pitchFamily="34" charset="0"/>
                        </a:rPr>
                        <a:t>Paralanguage / tone of</a:t>
                      </a:r>
                      <a:r>
                        <a:rPr lang="en-SG" sz="1700" baseline="0" dirty="0" smtClean="0">
                          <a:latin typeface="+mn-lt"/>
                          <a:cs typeface="Arial" panose="020B0604020202020204" pitchFamily="34" charset="0"/>
                        </a:rPr>
                        <a:t> voice</a:t>
                      </a:r>
                      <a:endParaRPr lang="en-SG" sz="1700" dirty="0">
                        <a:latin typeface="+mn-lt"/>
                        <a:cs typeface="Arial" panose="020B0604020202020204" pitchFamily="34" charset="0"/>
                      </a:endParaRPr>
                    </a:p>
                  </a:txBody>
                  <a:tcPr marL="91443" marR="91443" marT="45712" marB="45712"/>
                </a:tc>
                <a:tc>
                  <a:txBody>
                    <a:bodyPr/>
                    <a:lstStyle/>
                    <a:p>
                      <a:r>
                        <a:rPr lang="en-SG" sz="1700" dirty="0" smtClean="0">
                          <a:latin typeface="+mn-lt"/>
                          <a:cs typeface="Arial" panose="020B0604020202020204" pitchFamily="34" charset="0"/>
                        </a:rPr>
                        <a:t>Possible Interpretation of NVCs</a:t>
                      </a:r>
                      <a:endParaRPr lang="en-SG" sz="1700" dirty="0">
                        <a:latin typeface="+mn-lt"/>
                        <a:cs typeface="Arial" panose="020B0604020202020204" pitchFamily="34" charset="0"/>
                      </a:endParaRPr>
                    </a:p>
                  </a:txBody>
                  <a:tcPr marL="91443" marR="91443" marT="45712" marB="45712"/>
                </a:tc>
                <a:extLst>
                  <a:ext uri="{0D108BD9-81ED-4DB2-BD59-A6C34878D82A}">
                    <a16:rowId xmlns:a16="http://schemas.microsoft.com/office/drawing/2014/main" xmlns="" val="10000"/>
                  </a:ext>
                </a:extLst>
              </a:tr>
              <a:tr h="1188941">
                <a:tc>
                  <a:txBody>
                    <a:bodyPr/>
                    <a:lstStyle/>
                    <a:p>
                      <a:pPr marL="285750" indent="-285750">
                        <a:buFont typeface="Arial" panose="020B0604020202020204" pitchFamily="34" charset="0"/>
                        <a:buChar char="•"/>
                      </a:pPr>
                      <a:r>
                        <a:rPr lang="en-SG" sz="1700" dirty="0" smtClean="0">
                          <a:latin typeface="+mn-lt"/>
                          <a:cs typeface="Arial" panose="020B0604020202020204" pitchFamily="34" charset="0"/>
                        </a:rPr>
                        <a:t>Hands close to mouth</a:t>
                      </a:r>
                    </a:p>
                    <a:p>
                      <a:pPr marL="285750" indent="-285750">
                        <a:buFont typeface="Arial" panose="020B0604020202020204" pitchFamily="34" charset="0"/>
                        <a:buChar char="•"/>
                      </a:pPr>
                      <a:r>
                        <a:rPr lang="en-SG" sz="1700" dirty="0" smtClean="0">
                          <a:latin typeface="+mn-lt"/>
                          <a:cs typeface="Arial" panose="020B0604020202020204" pitchFamily="34" charset="0"/>
                        </a:rPr>
                        <a:t>Applause</a:t>
                      </a:r>
                    </a:p>
                  </a:txBody>
                  <a:tcPr marL="91443" marR="91443" marT="45712" marB="45712"/>
                </a:tc>
                <a:tc>
                  <a:txBody>
                    <a:bodyPr/>
                    <a:lstStyle/>
                    <a:p>
                      <a:pPr marL="285750" indent="-285750" eaLnBrk="1" hangingPunct="1">
                        <a:buFont typeface="Arial" panose="020B0604020202020204" pitchFamily="34" charset="0"/>
                        <a:buChar char="•"/>
                        <a:defRPr/>
                      </a:pPr>
                      <a:r>
                        <a:rPr lang="en-SG" sz="1800" dirty="0" smtClean="0">
                          <a:latin typeface="+mn-lt"/>
                        </a:rPr>
                        <a:t>Broad smile</a:t>
                      </a:r>
                      <a:endParaRPr lang="en-SG" sz="1800" dirty="0">
                        <a:latin typeface="+mn-lt"/>
                      </a:endParaRPr>
                    </a:p>
                  </a:txBody>
                  <a:tcPr marL="91443" marR="91443" marT="45712" marB="45712"/>
                </a:tc>
                <a:tc>
                  <a:txBody>
                    <a:bodyPr/>
                    <a:lstStyle/>
                    <a:p>
                      <a:r>
                        <a:rPr lang="en-SG" sz="1700" dirty="0" smtClean="0">
                          <a:latin typeface="+mn-lt"/>
                          <a:cs typeface="Arial" panose="020B0604020202020204" pitchFamily="34" charset="0"/>
                        </a:rPr>
                        <a:t>Nil</a:t>
                      </a:r>
                      <a:endParaRPr lang="en-SG" sz="1700" dirty="0">
                        <a:latin typeface="+mn-lt"/>
                        <a:cs typeface="Arial" panose="020B0604020202020204" pitchFamily="34" charset="0"/>
                      </a:endParaRPr>
                    </a:p>
                  </a:txBody>
                  <a:tcPr marL="91443" marR="91443" marT="45712" marB="45712"/>
                </a:tc>
                <a:tc>
                  <a:txBody>
                    <a:bodyPr/>
                    <a:lstStyle/>
                    <a:p>
                      <a:pPr marL="342900" indent="-342900" eaLnBrk="1" hangingPunct="1">
                        <a:buFont typeface="Arial" panose="020B0604020202020204" pitchFamily="34" charset="0"/>
                        <a:buChar char="•"/>
                        <a:defRPr/>
                      </a:pPr>
                      <a:r>
                        <a:rPr lang="en-SG" sz="1800" dirty="0" smtClean="0">
                          <a:latin typeface="+mn-lt"/>
                        </a:rPr>
                        <a:t>The audience enjoyed the performance.</a:t>
                      </a:r>
                    </a:p>
                    <a:p>
                      <a:pPr marL="342900" indent="-342900" eaLnBrk="1" hangingPunct="1">
                        <a:buFont typeface="Arial" panose="020B0604020202020204" pitchFamily="34" charset="0"/>
                        <a:buChar char="•"/>
                        <a:defRPr/>
                      </a:pPr>
                      <a:r>
                        <a:rPr lang="en-SG" sz="1800" dirty="0" smtClean="0">
                          <a:latin typeface="+mn-lt"/>
                        </a:rPr>
                        <a:t>It was an awesome performance.</a:t>
                      </a:r>
                      <a:endParaRPr lang="en-SG" sz="1800" dirty="0">
                        <a:latin typeface="+mn-lt"/>
                      </a:endParaRPr>
                    </a:p>
                  </a:txBody>
                  <a:tcPr marL="91443" marR="91443" marT="45712" marB="45712"/>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300" y="99317"/>
            <a:ext cx="5946228" cy="620255"/>
          </a:xfrm>
        </p:spPr>
        <p:txBody>
          <a:bodyPr>
            <a:noAutofit/>
          </a:bodyPr>
          <a:lstStyle/>
          <a:p>
            <a:pPr eaLnBrk="1" fontAlgn="auto" hangingPunct="1">
              <a:spcAft>
                <a:spcPts val="0"/>
              </a:spcAft>
              <a:defRPr/>
            </a:pPr>
            <a:r>
              <a:rPr lang="en-US" sz="2400" dirty="0" smtClean="0">
                <a:solidFill>
                  <a:srgbClr val="FFFF00"/>
                </a:solidFill>
              </a:rPr>
              <a:t>At 4:00 – 4:22 The Confession</a:t>
            </a:r>
            <a:endParaRPr lang="en-SG" sz="2400" dirty="0">
              <a:solidFill>
                <a:srgbClr val="FFFF00"/>
              </a:solidFill>
            </a:endParaRPr>
          </a:p>
        </p:txBody>
      </p:sp>
      <p:sp>
        <p:nvSpPr>
          <p:cNvPr id="35843" name="Slide Number Placeholder 3"/>
          <p:cNvSpPr>
            <a:spLocks noGrp="1"/>
          </p:cNvSpPr>
          <p:nvPr>
            <p:ph type="sldNum" sz="quarter" idx="12"/>
          </p:nvPr>
        </p:nvSpPr>
        <p:spPr bwMode="auto">
          <a:xfrm>
            <a:off x="6708775" y="63246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A531A207-0D7E-452A-84C2-A8985FFAE975}" type="slidenum">
              <a:rPr lang="en-US" altLang="en-US" sz="1200">
                <a:latin typeface="Arial" charset="0"/>
              </a:rPr>
              <a:pPr>
                <a:spcBef>
                  <a:spcPct val="0"/>
                </a:spcBef>
                <a:buClrTx/>
                <a:buFontTx/>
                <a:buNone/>
              </a:pPr>
              <a:t>22</a:t>
            </a:fld>
            <a:endParaRPr lang="en-US" altLang="en-US" sz="1200">
              <a:latin typeface="Arial" charset="0"/>
            </a:endParaRPr>
          </a:p>
        </p:txBody>
      </p:sp>
      <p:sp>
        <p:nvSpPr>
          <p:cNvPr id="7" name="TextBox 6"/>
          <p:cNvSpPr txBox="1"/>
          <p:nvPr/>
        </p:nvSpPr>
        <p:spPr>
          <a:xfrm>
            <a:off x="2667000" y="938213"/>
            <a:ext cx="5715000" cy="2092325"/>
          </a:xfrm>
          <a:prstGeom prst="rect">
            <a:avLst/>
          </a:prstGeom>
          <a:noFill/>
        </p:spPr>
        <p:txBody>
          <a:bodyPr>
            <a:spAutoFit/>
          </a:bodyPr>
          <a:lstStyle/>
          <a:p>
            <a:pPr algn="just" eaLnBrk="1" hangingPunct="1">
              <a:defRPr/>
            </a:pPr>
            <a:r>
              <a:rPr lang="en-US" sz="2000" b="1" u="sng" dirty="0">
                <a:solidFill>
                  <a:prstClr val="white"/>
                </a:solidFill>
                <a:latin typeface="+mn-lt"/>
                <a:cs typeface="Arial" panose="020B0604020202020204" pitchFamily="34" charset="0"/>
              </a:rPr>
              <a:t>Simon’s Verbal Communication:</a:t>
            </a:r>
          </a:p>
          <a:p>
            <a:pPr algn="just" eaLnBrk="1" hangingPunct="1">
              <a:spcBef>
                <a:spcPts val="1200"/>
              </a:spcBef>
              <a:defRPr/>
            </a:pPr>
            <a:r>
              <a:rPr lang="en-US" sz="2000" dirty="0">
                <a:solidFill>
                  <a:prstClr val="white"/>
                </a:solidFill>
                <a:latin typeface="+mn-lt"/>
                <a:cs typeface="Arial" panose="020B0604020202020204" pitchFamily="34" charset="0"/>
              </a:rPr>
              <a:t>Simon: “I apologize for what I did because I obviously ‘buzzer-</a:t>
            </a:r>
            <a:r>
              <a:rPr lang="en-US" sz="2000" dirty="0" err="1">
                <a:solidFill>
                  <a:prstClr val="white"/>
                </a:solidFill>
                <a:latin typeface="+mn-lt"/>
                <a:cs typeface="Arial" panose="020B0604020202020204" pitchFamily="34" charset="0"/>
              </a:rPr>
              <a:t>ed</a:t>
            </a:r>
            <a:r>
              <a:rPr lang="en-US" sz="2000" dirty="0">
                <a:solidFill>
                  <a:prstClr val="white"/>
                </a:solidFill>
                <a:latin typeface="+mn-lt"/>
                <a:cs typeface="Arial" panose="020B0604020202020204" pitchFamily="34" charset="0"/>
              </a:rPr>
              <a:t>’ a little early. This is before all the crazy thing happened. It was like slow and normal and then it all went ballistic. It was extra-ordinary.” (solemn voice)</a:t>
            </a:r>
          </a:p>
        </p:txBody>
      </p:sp>
      <p:pic>
        <p:nvPicPr>
          <p:cNvPr id="358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384175"/>
            <a:ext cx="2133600" cy="2646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Content Placeholder 4"/>
          <p:cNvGraphicFramePr>
            <a:graphicFrameLocks/>
          </p:cNvGraphicFramePr>
          <p:nvPr/>
        </p:nvGraphicFramePr>
        <p:xfrm>
          <a:off x="325438" y="3794125"/>
          <a:ext cx="8624887" cy="2606675"/>
        </p:xfrm>
        <a:graphic>
          <a:graphicData uri="http://schemas.openxmlformats.org/drawingml/2006/table">
            <a:tbl>
              <a:tblPr firstRow="1" bandRow="1">
                <a:tableStyleId>{5C22544A-7EE6-4342-B048-85BDC9FD1C3A}</a:tableStyleId>
              </a:tblPr>
              <a:tblGrid>
                <a:gridCol w="2198501">
                  <a:extLst>
                    <a:ext uri="{9D8B030D-6E8A-4147-A177-3AD203B41FA5}">
                      <a16:colId xmlns:a16="http://schemas.microsoft.com/office/drawing/2014/main" xmlns="" val="20001"/>
                    </a:ext>
                  </a:extLst>
                </a:gridCol>
                <a:gridCol w="1944827">
                  <a:extLst>
                    <a:ext uri="{9D8B030D-6E8A-4147-A177-3AD203B41FA5}">
                      <a16:colId xmlns:a16="http://schemas.microsoft.com/office/drawing/2014/main" xmlns="" val="20002"/>
                    </a:ext>
                  </a:extLst>
                </a:gridCol>
                <a:gridCol w="1691155">
                  <a:extLst>
                    <a:ext uri="{9D8B030D-6E8A-4147-A177-3AD203B41FA5}">
                      <a16:colId xmlns:a16="http://schemas.microsoft.com/office/drawing/2014/main" xmlns="" val="20003"/>
                    </a:ext>
                  </a:extLst>
                </a:gridCol>
                <a:gridCol w="2790404">
                  <a:extLst>
                    <a:ext uri="{9D8B030D-6E8A-4147-A177-3AD203B41FA5}">
                      <a16:colId xmlns:a16="http://schemas.microsoft.com/office/drawing/2014/main" xmlns="" val="20004"/>
                    </a:ext>
                  </a:extLst>
                </a:gridCol>
              </a:tblGrid>
              <a:tr h="677039">
                <a:tc>
                  <a:txBody>
                    <a:bodyPr/>
                    <a:lstStyle/>
                    <a:p>
                      <a:r>
                        <a:rPr lang="en-SG" sz="1700" dirty="0" smtClean="0">
                          <a:latin typeface="+mn-lt"/>
                          <a:cs typeface="Arial" panose="020B0604020202020204" pitchFamily="34" charset="0"/>
                        </a:rPr>
                        <a:t>Kinesics</a:t>
                      </a:r>
                      <a:endParaRPr lang="en-SG" sz="1700" dirty="0">
                        <a:latin typeface="+mn-lt"/>
                        <a:cs typeface="Arial" panose="020B0604020202020204" pitchFamily="34" charset="0"/>
                      </a:endParaRPr>
                    </a:p>
                  </a:txBody>
                  <a:tcPr marL="91443" marR="91443" marT="45691" marB="45691"/>
                </a:tc>
                <a:tc>
                  <a:txBody>
                    <a:bodyPr/>
                    <a:lstStyle/>
                    <a:p>
                      <a:r>
                        <a:rPr lang="en-SG" sz="1700" dirty="0" smtClean="0">
                          <a:latin typeface="+mn-lt"/>
                          <a:cs typeface="Arial" panose="020B0604020202020204" pitchFamily="34" charset="0"/>
                        </a:rPr>
                        <a:t>Facial Expression</a:t>
                      </a:r>
                      <a:endParaRPr lang="en-SG" sz="1700" dirty="0">
                        <a:latin typeface="+mn-lt"/>
                        <a:cs typeface="Arial" panose="020B0604020202020204" pitchFamily="34" charset="0"/>
                      </a:endParaRPr>
                    </a:p>
                  </a:txBody>
                  <a:tcPr marL="91443" marR="91443" marT="45691" marB="45691"/>
                </a:tc>
                <a:tc>
                  <a:txBody>
                    <a:bodyPr/>
                    <a:lstStyle/>
                    <a:p>
                      <a:r>
                        <a:rPr lang="en-SG" sz="1700" dirty="0" smtClean="0">
                          <a:latin typeface="+mn-lt"/>
                          <a:cs typeface="Arial" panose="020B0604020202020204" pitchFamily="34" charset="0"/>
                        </a:rPr>
                        <a:t>Paralanguage / tone of</a:t>
                      </a:r>
                      <a:r>
                        <a:rPr lang="en-SG" sz="1700" baseline="0" dirty="0" smtClean="0">
                          <a:latin typeface="+mn-lt"/>
                          <a:cs typeface="Arial" panose="020B0604020202020204" pitchFamily="34" charset="0"/>
                        </a:rPr>
                        <a:t> voice</a:t>
                      </a:r>
                      <a:endParaRPr lang="en-SG" sz="1700" dirty="0">
                        <a:latin typeface="+mn-lt"/>
                        <a:cs typeface="Arial" panose="020B0604020202020204" pitchFamily="34" charset="0"/>
                      </a:endParaRPr>
                    </a:p>
                  </a:txBody>
                  <a:tcPr marL="91443" marR="91443" marT="45691" marB="45691"/>
                </a:tc>
                <a:tc>
                  <a:txBody>
                    <a:bodyPr/>
                    <a:lstStyle/>
                    <a:p>
                      <a:r>
                        <a:rPr lang="en-SG" sz="1700" dirty="0" smtClean="0">
                          <a:latin typeface="+mn-lt"/>
                          <a:cs typeface="Arial" panose="020B0604020202020204" pitchFamily="34" charset="0"/>
                        </a:rPr>
                        <a:t>Possible Interpretation of NVCs</a:t>
                      </a:r>
                      <a:endParaRPr lang="en-SG" sz="1700" dirty="0">
                        <a:latin typeface="+mn-lt"/>
                        <a:cs typeface="Arial" panose="020B0604020202020204" pitchFamily="34" charset="0"/>
                      </a:endParaRPr>
                    </a:p>
                  </a:txBody>
                  <a:tcPr marL="91443" marR="91443" marT="45691" marB="45691"/>
                </a:tc>
                <a:extLst>
                  <a:ext uri="{0D108BD9-81ED-4DB2-BD59-A6C34878D82A}">
                    <a16:rowId xmlns:a16="http://schemas.microsoft.com/office/drawing/2014/main" xmlns="" val="10000"/>
                  </a:ext>
                </a:extLst>
              </a:tr>
              <a:tr h="1929636">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smtClean="0">
                          <a:latin typeface="+mn-lt"/>
                          <a:cs typeface="Arial" panose="020B0604020202020204" pitchFamily="34" charset="0"/>
                        </a:rPr>
                        <a:t>Placed</a:t>
                      </a:r>
                      <a:r>
                        <a:rPr lang="en-US" sz="1800" baseline="0" dirty="0" smtClean="0">
                          <a:latin typeface="+mn-lt"/>
                          <a:cs typeface="Arial" panose="020B0604020202020204" pitchFamily="34" charset="0"/>
                        </a:rPr>
                        <a:t> his right hand on his heart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smtClean="0">
                          <a:latin typeface="+mn-lt"/>
                          <a:cs typeface="Arial" panose="020B0604020202020204" pitchFamily="34" charset="0"/>
                        </a:rPr>
                        <a:t>Waved his hands when he was explaining </a:t>
                      </a:r>
                    </a:p>
                  </a:txBody>
                  <a:tcPr marL="91443" marR="91443" marT="45691" marB="45691"/>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smtClean="0">
                          <a:latin typeface="+mn-lt"/>
                          <a:cs typeface="Arial" panose="020B0604020202020204" pitchFamily="34" charset="0"/>
                        </a:rPr>
                        <a:t>Had eye contact when complimenting the duo. </a:t>
                      </a:r>
                    </a:p>
                  </a:txBody>
                  <a:tcPr marL="91443" marR="91443" marT="45691" marB="45691"/>
                </a:tc>
                <a:tc>
                  <a:txBody>
                    <a:bodyPr/>
                    <a:lstStyle/>
                    <a:p>
                      <a:pPr marL="285750" indent="-285750">
                        <a:buFont typeface="Arial" panose="020B0604020202020204" pitchFamily="34" charset="0"/>
                        <a:buChar char="•"/>
                      </a:pPr>
                      <a:r>
                        <a:rPr lang="en-US" sz="1800" baseline="0" dirty="0" smtClean="0">
                          <a:latin typeface="+mn-lt"/>
                          <a:cs typeface="Arial" panose="020B0604020202020204" pitchFamily="34" charset="0"/>
                        </a:rPr>
                        <a:t>Spoke slowly</a:t>
                      </a:r>
                      <a:endParaRPr lang="en-US" sz="1800" dirty="0" smtClean="0">
                        <a:latin typeface="+mn-lt"/>
                        <a:cs typeface="Arial" panose="020B0604020202020204" pitchFamily="34" charset="0"/>
                      </a:endParaRPr>
                    </a:p>
                    <a:p>
                      <a:pPr marL="285750" indent="-285750">
                        <a:buFont typeface="Arial" panose="020B0604020202020204" pitchFamily="34" charset="0"/>
                        <a:buChar char="•"/>
                      </a:pPr>
                      <a:r>
                        <a:rPr lang="en-US" sz="1800" dirty="0" smtClean="0">
                          <a:latin typeface="+mn-lt"/>
                          <a:cs typeface="Arial" panose="020B0604020202020204" pitchFamily="34" charset="0"/>
                        </a:rPr>
                        <a:t>Used</a:t>
                      </a:r>
                      <a:r>
                        <a:rPr lang="en-US" sz="1800" baseline="0" dirty="0" smtClean="0">
                          <a:latin typeface="+mn-lt"/>
                          <a:cs typeface="Arial" panose="020B0604020202020204" pitchFamily="34" charset="0"/>
                        </a:rPr>
                        <a:t> f</a:t>
                      </a:r>
                      <a:r>
                        <a:rPr lang="en-US" sz="1800" dirty="0" smtClean="0">
                          <a:latin typeface="+mn-lt"/>
                          <a:cs typeface="Arial" panose="020B0604020202020204" pitchFamily="34" charset="0"/>
                        </a:rPr>
                        <a:t>illers such</a:t>
                      </a:r>
                      <a:r>
                        <a:rPr lang="en-US" sz="1800" baseline="0" dirty="0" smtClean="0">
                          <a:latin typeface="+mn-lt"/>
                          <a:cs typeface="Arial" panose="020B0604020202020204" pitchFamily="34" charset="0"/>
                        </a:rPr>
                        <a:t> as</a:t>
                      </a:r>
                      <a:r>
                        <a:rPr lang="en-US" sz="1800" dirty="0" smtClean="0">
                          <a:latin typeface="+mn-lt"/>
                          <a:cs typeface="Arial" panose="020B0604020202020204" pitchFamily="34" charset="0"/>
                        </a:rPr>
                        <a:t> “ah”</a:t>
                      </a:r>
                    </a:p>
                    <a:p>
                      <a:endParaRPr lang="en-SG" sz="1800" dirty="0">
                        <a:latin typeface="+mn-lt"/>
                        <a:cs typeface="Arial" panose="020B0604020202020204" pitchFamily="34" charset="0"/>
                      </a:endParaRPr>
                    </a:p>
                  </a:txBody>
                  <a:tcPr marL="91443" marR="91443" marT="45691" marB="45691"/>
                </a:tc>
                <a:tc>
                  <a:txBody>
                    <a:bodyPr/>
                    <a:lstStyle/>
                    <a:p>
                      <a:r>
                        <a:rPr lang="en-SG" sz="1800" baseline="0" dirty="0" smtClean="0">
                          <a:latin typeface="+mn-lt"/>
                          <a:cs typeface="Arial" panose="020B0604020202020204" pitchFamily="34" charset="0"/>
                        </a:rPr>
                        <a:t>It was a spectacular performance and he was too quick to write-off the duo.</a:t>
                      </a:r>
                      <a:r>
                        <a:rPr lang="en-SG" sz="1800" dirty="0" smtClean="0">
                          <a:latin typeface="+mn-lt"/>
                          <a:cs typeface="Arial" panose="020B0604020202020204" pitchFamily="34" charset="0"/>
                        </a:rPr>
                        <a:t> </a:t>
                      </a:r>
                    </a:p>
                    <a:p>
                      <a:r>
                        <a:rPr lang="en-SG" sz="1800" dirty="0" smtClean="0">
                          <a:latin typeface="+mn-lt"/>
                          <a:cs typeface="Arial" panose="020B0604020202020204" pitchFamily="34" charset="0"/>
                        </a:rPr>
                        <a:t>He felt</a:t>
                      </a:r>
                      <a:r>
                        <a:rPr lang="en-SG" sz="1800" baseline="0" dirty="0" smtClean="0">
                          <a:latin typeface="+mn-lt"/>
                          <a:cs typeface="Arial" panose="020B0604020202020204" pitchFamily="34" charset="0"/>
                        </a:rPr>
                        <a:t> bad and apologetic that he buzzer-</a:t>
                      </a:r>
                      <a:r>
                        <a:rPr lang="en-SG" sz="1800" baseline="0" dirty="0" err="1" smtClean="0">
                          <a:latin typeface="+mn-lt"/>
                          <a:cs typeface="Arial" panose="020B0604020202020204" pitchFamily="34" charset="0"/>
                        </a:rPr>
                        <a:t>ed</a:t>
                      </a:r>
                      <a:r>
                        <a:rPr lang="en-SG" sz="1800" baseline="0" dirty="0" smtClean="0">
                          <a:latin typeface="+mn-lt"/>
                          <a:cs typeface="Arial" panose="020B0604020202020204" pitchFamily="34" charset="0"/>
                        </a:rPr>
                        <a:t> too early. </a:t>
                      </a:r>
                      <a:endParaRPr lang="en-SG" sz="1800" dirty="0">
                        <a:latin typeface="+mn-lt"/>
                        <a:cs typeface="Arial" panose="020B0604020202020204" pitchFamily="34" charset="0"/>
                      </a:endParaRPr>
                    </a:p>
                  </a:txBody>
                  <a:tcPr marL="91443" marR="91443" marT="45691" marB="45691"/>
                </a:tc>
                <a:extLst>
                  <a:ext uri="{0D108BD9-81ED-4DB2-BD59-A6C34878D82A}">
                    <a16:rowId xmlns:a16="http://schemas.microsoft.com/office/drawing/2014/main" xmlns="" val="10001"/>
                  </a:ext>
                </a:extLst>
              </a:tr>
            </a:tbl>
          </a:graphicData>
        </a:graphic>
      </p:graphicFrame>
      <p:sp>
        <p:nvSpPr>
          <p:cNvPr id="3" name="Rectangle 2"/>
          <p:cNvSpPr/>
          <p:nvPr/>
        </p:nvSpPr>
        <p:spPr>
          <a:xfrm>
            <a:off x="2667000" y="3351213"/>
            <a:ext cx="2833688" cy="400050"/>
          </a:xfrm>
          <a:prstGeom prst="rect">
            <a:avLst/>
          </a:prstGeom>
        </p:spPr>
        <p:txBody>
          <a:bodyPr wrap="none">
            <a:spAutoFit/>
          </a:bodyPr>
          <a:lstStyle/>
          <a:p>
            <a:pPr algn="just" eaLnBrk="1" hangingPunct="1">
              <a:defRPr/>
            </a:pPr>
            <a:r>
              <a:rPr lang="en-US" sz="2000" b="1" u="sng" dirty="0">
                <a:solidFill>
                  <a:prstClr val="white"/>
                </a:solidFill>
                <a:latin typeface="+mj-lt"/>
                <a:cs typeface="Arial" panose="020B0604020202020204" pitchFamily="34" charset="0"/>
              </a:rPr>
              <a:t>Simon’s non-verbal cues: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899" y="224860"/>
            <a:ext cx="5959475" cy="537140"/>
          </a:xfrm>
        </p:spPr>
        <p:txBody>
          <a:bodyPr>
            <a:noAutofit/>
          </a:bodyPr>
          <a:lstStyle/>
          <a:p>
            <a:pPr eaLnBrk="1" fontAlgn="auto" hangingPunct="1">
              <a:spcAft>
                <a:spcPts val="0"/>
              </a:spcAft>
              <a:defRPr/>
            </a:pPr>
            <a:r>
              <a:rPr lang="en-US" sz="2400" dirty="0" smtClean="0">
                <a:solidFill>
                  <a:srgbClr val="FFFF00"/>
                </a:solidFill>
              </a:rPr>
              <a:t>At </a:t>
            </a:r>
            <a:r>
              <a:rPr lang="en-US" sz="2400" dirty="0">
                <a:solidFill>
                  <a:srgbClr val="FFFF00"/>
                </a:solidFill>
              </a:rPr>
              <a:t>5:18 – </a:t>
            </a:r>
            <a:r>
              <a:rPr lang="en-US" sz="2400" dirty="0" smtClean="0">
                <a:solidFill>
                  <a:srgbClr val="FFFF00"/>
                </a:solidFill>
              </a:rPr>
              <a:t>5:35 The Golden Buzzer</a:t>
            </a:r>
            <a:endParaRPr lang="en-SG" sz="2400" dirty="0">
              <a:solidFill>
                <a:srgbClr val="FFFF00"/>
              </a:solidFill>
            </a:endParaRPr>
          </a:p>
        </p:txBody>
      </p:sp>
      <p:sp>
        <p:nvSpPr>
          <p:cNvPr id="37891" name="Slide Number Placeholder 3"/>
          <p:cNvSpPr>
            <a:spLocks noGrp="1"/>
          </p:cNvSpPr>
          <p:nvPr>
            <p:ph type="sldNum" sz="quarter" idx="12"/>
          </p:nvPr>
        </p:nvSpPr>
        <p:spPr bwMode="auto">
          <a:xfrm>
            <a:off x="6708775" y="63246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A9A7256A-8CDD-4236-BC16-69178953D222}" type="slidenum">
              <a:rPr lang="en-US" altLang="en-US" sz="1200">
                <a:latin typeface="Arial" charset="0"/>
              </a:rPr>
              <a:pPr>
                <a:spcBef>
                  <a:spcPct val="0"/>
                </a:spcBef>
                <a:buClrTx/>
                <a:buFontTx/>
                <a:buNone/>
              </a:pPr>
              <a:t>23</a:t>
            </a:fld>
            <a:endParaRPr lang="en-US" altLang="en-US" sz="1200">
              <a:latin typeface="Arial" charset="0"/>
            </a:endParaRPr>
          </a:p>
        </p:txBody>
      </p:sp>
      <p:sp>
        <p:nvSpPr>
          <p:cNvPr id="7" name="TextBox 6"/>
          <p:cNvSpPr txBox="1"/>
          <p:nvPr/>
        </p:nvSpPr>
        <p:spPr>
          <a:xfrm>
            <a:off x="2895600" y="990600"/>
            <a:ext cx="5867400" cy="1754188"/>
          </a:xfrm>
          <a:prstGeom prst="rect">
            <a:avLst/>
          </a:prstGeom>
          <a:noFill/>
        </p:spPr>
        <p:txBody>
          <a:bodyPr>
            <a:spAutoFit/>
          </a:bodyPr>
          <a:lstStyle/>
          <a:p>
            <a:pPr algn="just" eaLnBrk="1" hangingPunct="1">
              <a:defRPr/>
            </a:pPr>
            <a:r>
              <a:rPr lang="en-US" b="1" u="sng" dirty="0">
                <a:solidFill>
                  <a:prstClr val="white"/>
                </a:solidFill>
                <a:latin typeface="+mn-lt"/>
                <a:cs typeface="Arial" panose="020B0604020202020204" pitchFamily="34" charset="0"/>
              </a:rPr>
              <a:t>Amanda’s Verbal Communication:</a:t>
            </a:r>
          </a:p>
          <a:p>
            <a:pPr algn="just" eaLnBrk="1" hangingPunct="1">
              <a:spcBef>
                <a:spcPts val="0"/>
              </a:spcBef>
              <a:defRPr/>
            </a:pPr>
            <a:r>
              <a:rPr lang="en-US" dirty="0">
                <a:solidFill>
                  <a:prstClr val="white"/>
                </a:solidFill>
                <a:latin typeface="+mn-lt"/>
                <a:cs typeface="Arial" panose="020B0604020202020204" pitchFamily="34" charset="0"/>
              </a:rPr>
              <a:t>“My grandmother is 93 years old and I just kept thinking of her when you were being thrown around by that man. I think she would have wanted me to press the buzzer for you as well. Me and nana are going to be right behind you and I hope you win Britain’s Got Talent!”  [5:18 – 5:35</a:t>
            </a:r>
            <a:r>
              <a:rPr lang="en-US" dirty="0">
                <a:solidFill>
                  <a:prstClr val="white"/>
                </a:solidFill>
                <a:latin typeface="Arial" panose="020B0604020202020204" pitchFamily="34" charset="0"/>
                <a:cs typeface="Arial" panose="020B0604020202020204" pitchFamily="34" charset="0"/>
              </a:rPr>
              <a:t>]</a:t>
            </a:r>
          </a:p>
        </p:txBody>
      </p:sp>
      <p:pic>
        <p:nvPicPr>
          <p:cNvPr id="37893" name="Picture 2"/>
          <p:cNvPicPr>
            <a:picLocks noChangeAspect="1" noChangeArrowheads="1"/>
          </p:cNvPicPr>
          <p:nvPr/>
        </p:nvPicPr>
        <p:blipFill>
          <a:blip r:embed="rId2">
            <a:extLst>
              <a:ext uri="{28A0092B-C50C-407E-A947-70E740481C1C}">
                <a14:useLocalDpi xmlns:a14="http://schemas.microsoft.com/office/drawing/2010/main" val="0"/>
              </a:ext>
            </a:extLst>
          </a:blip>
          <a:srcRect b="9026"/>
          <a:stretch>
            <a:fillRect/>
          </a:stretch>
        </p:blipFill>
        <p:spPr bwMode="auto">
          <a:xfrm>
            <a:off x="261938" y="354013"/>
            <a:ext cx="2438400" cy="274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Content Placeholder 4"/>
          <p:cNvGraphicFramePr>
            <a:graphicFrameLocks/>
          </p:cNvGraphicFramePr>
          <p:nvPr/>
        </p:nvGraphicFramePr>
        <p:xfrm>
          <a:off x="261938" y="3322638"/>
          <a:ext cx="8624887" cy="3451225"/>
        </p:xfrm>
        <a:graphic>
          <a:graphicData uri="http://schemas.openxmlformats.org/drawingml/2006/table">
            <a:tbl>
              <a:tblPr firstRow="1" bandRow="1">
                <a:tableStyleId>{5C22544A-7EE6-4342-B048-85BDC9FD1C3A}</a:tableStyleId>
              </a:tblPr>
              <a:tblGrid>
                <a:gridCol w="1417815">
                  <a:extLst>
                    <a:ext uri="{9D8B030D-6E8A-4147-A177-3AD203B41FA5}">
                      <a16:colId xmlns:a16="http://schemas.microsoft.com/office/drawing/2014/main" xmlns="" val="20001"/>
                    </a:ext>
                  </a:extLst>
                </a:gridCol>
                <a:gridCol w="1292464">
                  <a:extLst>
                    <a:ext uri="{9D8B030D-6E8A-4147-A177-3AD203B41FA5}">
                      <a16:colId xmlns:a16="http://schemas.microsoft.com/office/drawing/2014/main" xmlns="" val="20002"/>
                    </a:ext>
                  </a:extLst>
                </a:gridCol>
                <a:gridCol w="1447853">
                  <a:extLst>
                    <a:ext uri="{9D8B030D-6E8A-4147-A177-3AD203B41FA5}">
                      <a16:colId xmlns:a16="http://schemas.microsoft.com/office/drawing/2014/main" xmlns="" val="20003"/>
                    </a:ext>
                  </a:extLst>
                </a:gridCol>
                <a:gridCol w="1295447">
                  <a:extLst>
                    <a:ext uri="{9D8B030D-6E8A-4147-A177-3AD203B41FA5}">
                      <a16:colId xmlns:a16="http://schemas.microsoft.com/office/drawing/2014/main" xmlns="" val="3416399403"/>
                    </a:ext>
                  </a:extLst>
                </a:gridCol>
                <a:gridCol w="3171308">
                  <a:extLst>
                    <a:ext uri="{9D8B030D-6E8A-4147-A177-3AD203B41FA5}">
                      <a16:colId xmlns:a16="http://schemas.microsoft.com/office/drawing/2014/main" xmlns="" val="20004"/>
                    </a:ext>
                  </a:extLst>
                </a:gridCol>
              </a:tblGrid>
              <a:tr h="677274">
                <a:tc>
                  <a:txBody>
                    <a:bodyPr/>
                    <a:lstStyle/>
                    <a:p>
                      <a:r>
                        <a:rPr lang="en-SG" sz="1600" dirty="0" smtClean="0">
                          <a:latin typeface="+mn-lt"/>
                          <a:cs typeface="Arial" panose="020B0604020202020204" pitchFamily="34" charset="0"/>
                        </a:rPr>
                        <a:t>Kinesics</a:t>
                      </a:r>
                      <a:endParaRPr lang="en-SG" sz="1600" dirty="0">
                        <a:latin typeface="+mn-lt"/>
                        <a:cs typeface="Arial" panose="020B0604020202020204" pitchFamily="34" charset="0"/>
                      </a:endParaRPr>
                    </a:p>
                  </a:txBody>
                  <a:tcPr marL="91443" marR="91443" marT="45707" marB="45707"/>
                </a:tc>
                <a:tc>
                  <a:txBody>
                    <a:bodyPr/>
                    <a:lstStyle/>
                    <a:p>
                      <a:r>
                        <a:rPr lang="en-SG" sz="1600" dirty="0" smtClean="0">
                          <a:latin typeface="+mn-lt"/>
                          <a:cs typeface="Arial" panose="020B0604020202020204" pitchFamily="34" charset="0"/>
                        </a:rPr>
                        <a:t>Facial Expression</a:t>
                      </a:r>
                      <a:endParaRPr lang="en-SG" sz="1600" dirty="0">
                        <a:latin typeface="+mn-lt"/>
                        <a:cs typeface="Arial" panose="020B0604020202020204" pitchFamily="34" charset="0"/>
                      </a:endParaRPr>
                    </a:p>
                  </a:txBody>
                  <a:tcPr marL="91443" marR="91443" marT="45707" marB="45707"/>
                </a:tc>
                <a:tc>
                  <a:txBody>
                    <a:bodyPr/>
                    <a:lstStyle/>
                    <a:p>
                      <a:r>
                        <a:rPr lang="en-SG" sz="1600" dirty="0" smtClean="0">
                          <a:latin typeface="+mn-lt"/>
                          <a:cs typeface="Arial" panose="020B0604020202020204" pitchFamily="34" charset="0"/>
                        </a:rPr>
                        <a:t>Paralanguage / tone of</a:t>
                      </a:r>
                      <a:r>
                        <a:rPr lang="en-SG" sz="1600" baseline="0" dirty="0" smtClean="0">
                          <a:latin typeface="+mn-lt"/>
                          <a:cs typeface="Arial" panose="020B0604020202020204" pitchFamily="34" charset="0"/>
                        </a:rPr>
                        <a:t> voice</a:t>
                      </a:r>
                      <a:endParaRPr lang="en-SG" sz="1600" dirty="0">
                        <a:latin typeface="+mn-lt"/>
                        <a:cs typeface="Arial" panose="020B0604020202020204" pitchFamily="34" charset="0"/>
                      </a:endParaRPr>
                    </a:p>
                  </a:txBody>
                  <a:tcPr marL="91443" marR="91443" marT="45707" marB="45707"/>
                </a:tc>
                <a:tc>
                  <a:txBody>
                    <a:bodyPr/>
                    <a:lstStyle/>
                    <a:p>
                      <a:r>
                        <a:rPr lang="en-SG" sz="1600" dirty="0" smtClean="0">
                          <a:latin typeface="+mn-lt"/>
                          <a:cs typeface="Arial" panose="020B0604020202020204" pitchFamily="34" charset="0"/>
                        </a:rPr>
                        <a:t>Physical Appearance</a:t>
                      </a:r>
                      <a:endParaRPr lang="en-SG" sz="1600" dirty="0">
                        <a:latin typeface="+mn-lt"/>
                        <a:cs typeface="Arial" panose="020B0604020202020204" pitchFamily="34" charset="0"/>
                      </a:endParaRPr>
                    </a:p>
                  </a:txBody>
                  <a:tcPr marL="91443" marR="91443" marT="45707" marB="45707"/>
                </a:tc>
                <a:tc>
                  <a:txBody>
                    <a:bodyPr/>
                    <a:lstStyle/>
                    <a:p>
                      <a:r>
                        <a:rPr lang="en-SG" sz="1600" dirty="0" smtClean="0">
                          <a:latin typeface="+mn-lt"/>
                          <a:cs typeface="Arial" panose="020B0604020202020204" pitchFamily="34" charset="0"/>
                        </a:rPr>
                        <a:t>Possible Interpretation of NVCs</a:t>
                      </a:r>
                      <a:endParaRPr lang="en-SG" sz="1600" dirty="0">
                        <a:latin typeface="+mn-lt"/>
                        <a:cs typeface="Arial" panose="020B0604020202020204" pitchFamily="34" charset="0"/>
                      </a:endParaRPr>
                    </a:p>
                  </a:txBody>
                  <a:tcPr marL="91443" marR="91443" marT="45707" marB="45707"/>
                </a:tc>
                <a:extLst>
                  <a:ext uri="{0D108BD9-81ED-4DB2-BD59-A6C34878D82A}">
                    <a16:rowId xmlns:a16="http://schemas.microsoft.com/office/drawing/2014/main" xmlns="" val="10000"/>
                  </a:ext>
                </a:extLst>
              </a:tr>
              <a:tr h="2773951">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latin typeface="+mn-lt"/>
                          <a:cs typeface="Arial" panose="020B0604020202020204" pitchFamily="34" charset="0"/>
                        </a:rPr>
                        <a:t>Pressed the golden buzzer with both hands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dirty="0" smtClean="0">
                          <a:latin typeface="+mn-lt"/>
                          <a:cs typeface="Arial" panose="020B0604020202020204" pitchFamily="34" charset="0"/>
                        </a:rPr>
                        <a:t>Leaned</a:t>
                      </a:r>
                      <a:r>
                        <a:rPr lang="en-SG" sz="1600" baseline="0" dirty="0" smtClean="0">
                          <a:latin typeface="+mn-lt"/>
                          <a:cs typeface="Arial" panose="020B0604020202020204" pitchFamily="34" charset="0"/>
                        </a:rPr>
                        <a:t> body </a:t>
                      </a:r>
                      <a:r>
                        <a:rPr lang="en-SG" sz="1600" dirty="0" smtClean="0">
                          <a:latin typeface="+mn-lt"/>
                          <a:cs typeface="Arial" panose="020B0604020202020204" pitchFamily="34" charset="0"/>
                        </a:rPr>
                        <a:t>forward</a:t>
                      </a:r>
                    </a:p>
                  </a:txBody>
                  <a:tcPr marL="91443" marR="91443" marT="45707" marB="45707"/>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latin typeface="+mn-lt"/>
                          <a:cs typeface="Arial" panose="020B0604020202020204" pitchFamily="34" charset="0"/>
                        </a:rPr>
                        <a:t>Her eyes never left the pair on stage.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latin typeface="+mn-lt"/>
                          <a:cs typeface="Arial" panose="020B0604020202020204" pitchFamily="34" charset="0"/>
                        </a:rPr>
                        <a:t>Mouth wide open </a:t>
                      </a:r>
                      <a:endParaRPr lang="en-US" sz="1600" baseline="0" dirty="0" smtClean="0">
                        <a:latin typeface="+mn-lt"/>
                        <a:cs typeface="Arial" panose="020B0604020202020204" pitchFamily="34" charset="0"/>
                      </a:endParaRPr>
                    </a:p>
                  </a:txBody>
                  <a:tcPr marL="91443" marR="91443" marT="45707" marB="45707"/>
                </a:tc>
                <a:tc>
                  <a:txBody>
                    <a:bodyPr/>
                    <a:lstStyle/>
                    <a:p>
                      <a:pPr marL="285750" indent="-285750">
                        <a:buFont typeface="Arial" panose="020B0604020202020204" pitchFamily="34" charset="0"/>
                        <a:buChar char="•"/>
                      </a:pPr>
                      <a:r>
                        <a:rPr lang="en-US" sz="1600" baseline="0" dirty="0" smtClean="0">
                          <a:latin typeface="+mn-lt"/>
                          <a:cs typeface="Arial" panose="020B0604020202020204" pitchFamily="34" charset="0"/>
                        </a:rPr>
                        <a:t>Screaming</a:t>
                      </a:r>
                    </a:p>
                    <a:p>
                      <a:pPr marL="285750" indent="-285750">
                        <a:buFont typeface="Arial" panose="020B0604020202020204" pitchFamily="34" charset="0"/>
                        <a:buChar char="•"/>
                      </a:pPr>
                      <a:r>
                        <a:rPr lang="en-US" sz="1600" baseline="0" dirty="0" smtClean="0">
                          <a:latin typeface="+mn-lt"/>
                          <a:cs typeface="Arial" panose="020B0604020202020204" pitchFamily="34" charset="0"/>
                        </a:rPr>
                        <a:t>High pitched</a:t>
                      </a:r>
                      <a:endParaRPr lang="en-SG" sz="1600" dirty="0">
                        <a:latin typeface="+mn-lt"/>
                        <a:cs typeface="Arial" panose="020B0604020202020204" pitchFamily="34" charset="0"/>
                      </a:endParaRPr>
                    </a:p>
                  </a:txBody>
                  <a:tcPr marL="91443" marR="91443" marT="45707" marB="45707"/>
                </a:tc>
                <a:tc>
                  <a:txBody>
                    <a:bodyPr/>
                    <a:lstStyle/>
                    <a:p>
                      <a:pPr marL="0" indent="0">
                        <a:buFont typeface="Arial" panose="020B0604020202020204" pitchFamily="34" charset="0"/>
                        <a:buNone/>
                      </a:pPr>
                      <a:r>
                        <a:rPr lang="en-SG" sz="1600" dirty="0" smtClean="0">
                          <a:latin typeface="+mn-lt"/>
                          <a:cs typeface="Arial" panose="020B0604020202020204" pitchFamily="34" charset="0"/>
                        </a:rPr>
                        <a:t>Formally dressed in suit and skirt </a:t>
                      </a:r>
                    </a:p>
                  </a:txBody>
                  <a:tcPr marL="91443" marR="91443" marT="45707" marB="45707"/>
                </a:tc>
                <a:tc>
                  <a:txBody>
                    <a:bodyPr/>
                    <a:lstStyle/>
                    <a:p>
                      <a:pPr marL="285750" indent="-285750">
                        <a:buFont typeface="Arial" panose="020B0604020202020204" pitchFamily="34" charset="0"/>
                        <a:buChar char="•"/>
                      </a:pPr>
                      <a:r>
                        <a:rPr lang="en-SG" sz="1600" baseline="0" dirty="0" smtClean="0">
                          <a:latin typeface="+mn-lt"/>
                          <a:cs typeface="Arial" panose="020B0604020202020204" pitchFamily="34" charset="0"/>
                        </a:rPr>
                        <a:t>She is excited and feels that the performance is spectacular / unbelievable performance, especially from an almost 80 year old lady. It is the best she has seen tonight.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600" baseline="0" dirty="0" smtClean="0">
                          <a:latin typeface="+mn-lt"/>
                          <a:cs typeface="Arial" panose="020B0604020202020204" pitchFamily="34" charset="0"/>
                        </a:rPr>
                        <a:t>She dresses formally to leave a good impression on the audience, as </a:t>
                      </a:r>
                      <a:r>
                        <a:rPr lang="en-SG" sz="1600" dirty="0" smtClean="0">
                          <a:latin typeface="+mn-lt"/>
                          <a:cs typeface="Arial" panose="020B0604020202020204" pitchFamily="34" charset="0"/>
                        </a:rPr>
                        <a:t>the show will be broadcasted internationally.</a:t>
                      </a:r>
                    </a:p>
                    <a:p>
                      <a:endParaRPr lang="en-SG" sz="1600" baseline="0" dirty="0" smtClean="0">
                        <a:latin typeface="+mn-lt"/>
                        <a:cs typeface="Arial" panose="020B0604020202020204" pitchFamily="34" charset="0"/>
                      </a:endParaRPr>
                    </a:p>
                  </a:txBody>
                  <a:tcPr marL="91443" marR="91443" marT="45707" marB="45707"/>
                </a:tc>
                <a:extLst>
                  <a:ext uri="{0D108BD9-81ED-4DB2-BD59-A6C34878D82A}">
                    <a16:rowId xmlns:a16="http://schemas.microsoft.com/office/drawing/2014/main" xmlns="" val="10001"/>
                  </a:ext>
                </a:extLst>
              </a:tr>
            </a:tbl>
          </a:graphicData>
        </a:graphic>
      </p:graphicFrame>
      <p:sp>
        <p:nvSpPr>
          <p:cNvPr id="9" name="Rectangle 8"/>
          <p:cNvSpPr/>
          <p:nvPr/>
        </p:nvSpPr>
        <p:spPr>
          <a:xfrm>
            <a:off x="2895600" y="2819400"/>
            <a:ext cx="3101975" cy="400050"/>
          </a:xfrm>
          <a:prstGeom prst="rect">
            <a:avLst/>
          </a:prstGeom>
        </p:spPr>
        <p:txBody>
          <a:bodyPr wrap="none">
            <a:spAutoFit/>
          </a:bodyPr>
          <a:lstStyle/>
          <a:p>
            <a:pPr algn="just" eaLnBrk="1" hangingPunct="1">
              <a:defRPr/>
            </a:pPr>
            <a:r>
              <a:rPr lang="en-US" sz="2000" b="1" u="sng" dirty="0">
                <a:solidFill>
                  <a:prstClr val="white"/>
                </a:solidFill>
                <a:latin typeface="+mj-lt"/>
                <a:cs typeface="Arial" panose="020B0604020202020204" pitchFamily="34" charset="0"/>
              </a:rPr>
              <a:t>Amanda’s non-verbal cues: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0CDC806D-AD9B-445D-B891-FC44C3EFFC3A}" type="slidenum">
              <a:rPr lang="en-US" altLang="en-US" sz="1200">
                <a:latin typeface="Arial" charset="0"/>
              </a:rPr>
              <a:pPr>
                <a:spcBef>
                  <a:spcPct val="0"/>
                </a:spcBef>
                <a:buClrTx/>
                <a:buFontTx/>
                <a:buNone/>
              </a:pPr>
              <a:t>24</a:t>
            </a:fld>
            <a:endParaRPr lang="en-US" altLang="en-US" sz="1200">
              <a:latin typeface="Arial" charset="0"/>
            </a:endParaRPr>
          </a:p>
        </p:txBody>
      </p:sp>
      <p:pic>
        <p:nvPicPr>
          <p:cNvPr id="38915" name="Picture 2"/>
          <p:cNvPicPr>
            <a:picLocks noChangeAspect="1" noChangeArrowheads="1"/>
          </p:cNvPicPr>
          <p:nvPr/>
        </p:nvPicPr>
        <p:blipFill>
          <a:blip r:embed="rId2">
            <a:extLst>
              <a:ext uri="{28A0092B-C50C-407E-A947-70E740481C1C}">
                <a14:useLocalDpi xmlns:a14="http://schemas.microsoft.com/office/drawing/2010/main" val="0"/>
              </a:ext>
            </a:extLst>
          </a:blip>
          <a:srcRect l="7291"/>
          <a:stretch>
            <a:fillRect/>
          </a:stretch>
        </p:blipFill>
        <p:spPr bwMode="auto">
          <a:xfrm>
            <a:off x="4970463" y="368300"/>
            <a:ext cx="2725737" cy="256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298450"/>
            <a:ext cx="23939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nvGraphicFramePr>
        <p:xfrm>
          <a:off x="228600" y="3449638"/>
          <a:ext cx="4419600" cy="323691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xmlns="" val="20000"/>
                    </a:ext>
                  </a:extLst>
                </a:gridCol>
                <a:gridCol w="2209800">
                  <a:extLst>
                    <a:ext uri="{9D8B030D-6E8A-4147-A177-3AD203B41FA5}">
                      <a16:colId xmlns:a16="http://schemas.microsoft.com/office/drawing/2014/main" xmlns="" val="20001"/>
                    </a:ext>
                  </a:extLst>
                </a:gridCol>
              </a:tblGrid>
              <a:tr h="640284">
                <a:tc>
                  <a:txBody>
                    <a:bodyPr/>
                    <a:lstStyle/>
                    <a:p>
                      <a:r>
                        <a:rPr lang="en-SG" sz="1800" dirty="0" smtClean="0">
                          <a:latin typeface="+mn-lt"/>
                          <a:cs typeface="Arial" panose="020B0604020202020204" pitchFamily="34" charset="0"/>
                        </a:rPr>
                        <a:t>NVC</a:t>
                      </a:r>
                      <a:endParaRPr lang="en-SG" sz="1800" dirty="0">
                        <a:latin typeface="+mn-lt"/>
                        <a:cs typeface="Arial" panose="020B0604020202020204" pitchFamily="34" charset="0"/>
                      </a:endParaRPr>
                    </a:p>
                  </a:txBody>
                  <a:tcPr marT="45735" marB="45735"/>
                </a:tc>
                <a:tc>
                  <a:txBody>
                    <a:bodyPr/>
                    <a:lstStyle/>
                    <a:p>
                      <a:r>
                        <a:rPr lang="en-SG" sz="1800" dirty="0" smtClean="0">
                          <a:latin typeface="+mn-lt"/>
                          <a:cs typeface="Arial" panose="020B0604020202020204" pitchFamily="34" charset="0"/>
                        </a:rPr>
                        <a:t>Possible Interpretation</a:t>
                      </a:r>
                      <a:endParaRPr lang="en-SG" sz="1800" dirty="0">
                        <a:latin typeface="+mn-lt"/>
                        <a:cs typeface="Arial" panose="020B0604020202020204" pitchFamily="34" charset="0"/>
                      </a:endParaRPr>
                    </a:p>
                  </a:txBody>
                  <a:tcPr marT="45735" marB="45735"/>
                </a:tc>
                <a:extLst>
                  <a:ext uri="{0D108BD9-81ED-4DB2-BD59-A6C34878D82A}">
                    <a16:rowId xmlns:a16="http://schemas.microsoft.com/office/drawing/2014/main" xmlns="" val="10000"/>
                  </a:ext>
                </a:extLst>
              </a:tr>
              <a:tr h="823222">
                <a:tc>
                  <a:txBody>
                    <a:bodyPr/>
                    <a:lstStyle/>
                    <a:p>
                      <a:r>
                        <a:rPr lang="en-SG" sz="1600" dirty="0" smtClean="0">
                          <a:latin typeface="+mn-lt"/>
                          <a:cs typeface="Arial" panose="020B0604020202020204" pitchFamily="34" charset="0"/>
                        </a:rPr>
                        <a:t>Squinted eyes</a:t>
                      </a:r>
                      <a:endParaRPr lang="en-SG" sz="1600" dirty="0">
                        <a:latin typeface="+mn-lt"/>
                        <a:cs typeface="Arial" panose="020B0604020202020204" pitchFamily="34" charset="0"/>
                      </a:endParaRPr>
                    </a:p>
                  </a:txBody>
                  <a:tcPr marT="45735" marB="45735"/>
                </a:tc>
                <a:tc>
                  <a:txBody>
                    <a:bodyPr/>
                    <a:lstStyle/>
                    <a:p>
                      <a:r>
                        <a:rPr lang="en-SG" sz="1600" dirty="0" smtClean="0">
                          <a:latin typeface="+mn-lt"/>
                          <a:cs typeface="Arial" panose="020B0604020202020204" pitchFamily="34" charset="0"/>
                        </a:rPr>
                        <a:t>Suspicious if he will be surprised by her performance. </a:t>
                      </a:r>
                      <a:endParaRPr lang="en-SG" sz="1600" dirty="0">
                        <a:latin typeface="+mn-lt"/>
                        <a:cs typeface="Arial" panose="020B0604020202020204" pitchFamily="34" charset="0"/>
                      </a:endParaRPr>
                    </a:p>
                  </a:txBody>
                  <a:tcPr marT="45735" marB="45735"/>
                </a:tc>
                <a:extLst>
                  <a:ext uri="{0D108BD9-81ED-4DB2-BD59-A6C34878D82A}">
                    <a16:rowId xmlns:a16="http://schemas.microsoft.com/office/drawing/2014/main" xmlns="" val="10001"/>
                  </a:ext>
                </a:extLst>
              </a:tr>
              <a:tr h="579304">
                <a:tc>
                  <a:txBody>
                    <a:bodyPr/>
                    <a:lstStyle/>
                    <a:p>
                      <a:r>
                        <a:rPr lang="en-SG" sz="1600" dirty="0" smtClean="0">
                          <a:latin typeface="+mn-lt"/>
                          <a:cs typeface="Arial" panose="020B0604020202020204" pitchFamily="34" charset="0"/>
                        </a:rPr>
                        <a:t>Pursed lips</a:t>
                      </a:r>
                      <a:endParaRPr lang="en-SG" sz="1600" dirty="0">
                        <a:latin typeface="+mn-lt"/>
                        <a:cs typeface="Arial" panose="020B0604020202020204" pitchFamily="34" charset="0"/>
                      </a:endParaRPr>
                    </a:p>
                  </a:txBody>
                  <a:tcPr marT="45735" marB="45735"/>
                </a:tc>
                <a:tc>
                  <a:txBody>
                    <a:bodyPr/>
                    <a:lstStyle/>
                    <a:p>
                      <a:r>
                        <a:rPr lang="en-SG" sz="1600" dirty="0" smtClean="0">
                          <a:latin typeface="+mn-lt"/>
                          <a:cs typeface="Arial" panose="020B0604020202020204" pitchFamily="34" charset="0"/>
                        </a:rPr>
                        <a:t>Not anticipating any surprise element.</a:t>
                      </a:r>
                      <a:endParaRPr lang="en-SG" sz="1600" dirty="0">
                        <a:latin typeface="+mn-lt"/>
                        <a:cs typeface="Arial" panose="020B0604020202020204" pitchFamily="34" charset="0"/>
                      </a:endParaRPr>
                    </a:p>
                  </a:txBody>
                  <a:tcPr marT="45735" marB="45735"/>
                </a:tc>
                <a:extLst>
                  <a:ext uri="{0D108BD9-81ED-4DB2-BD59-A6C34878D82A}">
                    <a16:rowId xmlns:a16="http://schemas.microsoft.com/office/drawing/2014/main" xmlns="" val="10002"/>
                  </a:ext>
                </a:extLst>
              </a:tr>
              <a:tr h="370958">
                <a:tc>
                  <a:txBody>
                    <a:bodyPr/>
                    <a:lstStyle/>
                    <a:p>
                      <a:r>
                        <a:rPr lang="en-SG" sz="1600" dirty="0" smtClean="0">
                          <a:latin typeface="+mn-lt"/>
                          <a:cs typeface="Arial" panose="020B0604020202020204" pitchFamily="34" charset="0"/>
                        </a:rPr>
                        <a:t>Head tilted to the side</a:t>
                      </a:r>
                      <a:endParaRPr lang="en-SG" sz="1600" dirty="0">
                        <a:latin typeface="+mn-lt"/>
                        <a:cs typeface="Arial" panose="020B0604020202020204" pitchFamily="34" charset="0"/>
                      </a:endParaRPr>
                    </a:p>
                  </a:txBody>
                  <a:tcPr marT="45735" marB="45735"/>
                </a:tc>
                <a:tc>
                  <a:txBody>
                    <a:bodyPr/>
                    <a:lstStyle/>
                    <a:p>
                      <a:r>
                        <a:rPr lang="en-SG" sz="1600" dirty="0" smtClean="0">
                          <a:latin typeface="+mn-lt"/>
                          <a:cs typeface="Arial" panose="020B0604020202020204" pitchFamily="34" charset="0"/>
                        </a:rPr>
                        <a:t>A little sceptical.</a:t>
                      </a:r>
                      <a:endParaRPr lang="en-SG" sz="1600" dirty="0">
                        <a:latin typeface="+mn-lt"/>
                        <a:cs typeface="Arial" panose="020B0604020202020204" pitchFamily="34" charset="0"/>
                      </a:endParaRPr>
                    </a:p>
                  </a:txBody>
                  <a:tcPr marT="45735" marB="45735"/>
                </a:tc>
                <a:extLst>
                  <a:ext uri="{0D108BD9-81ED-4DB2-BD59-A6C34878D82A}">
                    <a16:rowId xmlns:a16="http://schemas.microsoft.com/office/drawing/2014/main" xmlns="" val="10003"/>
                  </a:ext>
                </a:extLst>
              </a:tr>
              <a:tr h="823145">
                <a:tc>
                  <a:txBody>
                    <a:bodyPr/>
                    <a:lstStyle/>
                    <a:p>
                      <a:r>
                        <a:rPr lang="en-SG" sz="1600" dirty="0" smtClean="0">
                          <a:latin typeface="+mn-lt"/>
                          <a:cs typeface="Arial" panose="020B0604020202020204" pitchFamily="34" charset="0"/>
                        </a:rPr>
                        <a:t>Flat</a:t>
                      </a:r>
                      <a:r>
                        <a:rPr lang="en-SG" sz="1600" baseline="0" dirty="0" smtClean="0">
                          <a:latin typeface="+mn-lt"/>
                          <a:cs typeface="Arial" panose="020B0604020202020204" pitchFamily="34" charset="0"/>
                        </a:rPr>
                        <a:t> t</a:t>
                      </a:r>
                      <a:r>
                        <a:rPr lang="en-SG" sz="1600" dirty="0" smtClean="0">
                          <a:latin typeface="+mn-lt"/>
                          <a:cs typeface="Arial" panose="020B0604020202020204" pitchFamily="34" charset="0"/>
                        </a:rPr>
                        <a:t>one of voice</a:t>
                      </a:r>
                      <a:r>
                        <a:rPr lang="en-SG" sz="1600" baseline="0" dirty="0" smtClean="0">
                          <a:latin typeface="+mn-lt"/>
                          <a:cs typeface="Arial" panose="020B0604020202020204" pitchFamily="34" charset="0"/>
                        </a:rPr>
                        <a:t> </a:t>
                      </a:r>
                      <a:endParaRPr lang="en-SG" sz="1600" dirty="0">
                        <a:latin typeface="+mn-lt"/>
                        <a:cs typeface="Arial" panose="020B0604020202020204" pitchFamily="34" charset="0"/>
                      </a:endParaRPr>
                    </a:p>
                  </a:txBody>
                  <a:tcPr marT="45735" marB="45735"/>
                </a:tc>
                <a:tc>
                  <a:txBody>
                    <a:bodyPr/>
                    <a:lstStyle/>
                    <a:p>
                      <a:r>
                        <a:rPr lang="en-SG" sz="1600" dirty="0" smtClean="0">
                          <a:latin typeface="+mn-lt"/>
                          <a:cs typeface="Arial" panose="020B0604020202020204" pitchFamily="34" charset="0"/>
                        </a:rPr>
                        <a:t>Not impressed. He doesn’t expect</a:t>
                      </a:r>
                      <a:r>
                        <a:rPr lang="en-SG" sz="1600" baseline="0" dirty="0" smtClean="0">
                          <a:latin typeface="+mn-lt"/>
                          <a:cs typeface="Arial" panose="020B0604020202020204" pitchFamily="34" charset="0"/>
                        </a:rPr>
                        <a:t> this pair to make it.</a:t>
                      </a:r>
                      <a:endParaRPr lang="en-SG" sz="1600" dirty="0">
                        <a:latin typeface="+mn-lt"/>
                        <a:cs typeface="Arial" panose="020B0604020202020204" pitchFamily="34" charset="0"/>
                      </a:endParaRPr>
                    </a:p>
                  </a:txBody>
                  <a:tcPr marT="45735" marB="45735"/>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nvGraphicFramePr>
        <p:xfrm>
          <a:off x="4800600" y="3429000"/>
          <a:ext cx="4048125" cy="3030538"/>
        </p:xfrm>
        <a:graphic>
          <a:graphicData uri="http://schemas.openxmlformats.org/drawingml/2006/table">
            <a:tbl>
              <a:tblPr firstRow="1" bandRow="1">
                <a:tableStyleId>{5C22544A-7EE6-4342-B048-85BDC9FD1C3A}</a:tableStyleId>
              </a:tblPr>
              <a:tblGrid>
                <a:gridCol w="1904936">
                  <a:extLst>
                    <a:ext uri="{9D8B030D-6E8A-4147-A177-3AD203B41FA5}">
                      <a16:colId xmlns:a16="http://schemas.microsoft.com/office/drawing/2014/main" xmlns="" val="20000"/>
                    </a:ext>
                  </a:extLst>
                </a:gridCol>
                <a:gridCol w="2143189">
                  <a:extLst>
                    <a:ext uri="{9D8B030D-6E8A-4147-A177-3AD203B41FA5}">
                      <a16:colId xmlns:a16="http://schemas.microsoft.com/office/drawing/2014/main" xmlns="" val="20001"/>
                    </a:ext>
                  </a:extLst>
                </a:gridCol>
              </a:tblGrid>
              <a:tr h="668931">
                <a:tc>
                  <a:txBody>
                    <a:bodyPr/>
                    <a:lstStyle/>
                    <a:p>
                      <a:r>
                        <a:rPr lang="en-SG" sz="1700" dirty="0" smtClean="0">
                          <a:latin typeface="+mj-lt"/>
                          <a:cs typeface="Arial" panose="020B0604020202020204" pitchFamily="34" charset="0"/>
                        </a:rPr>
                        <a:t>NVC</a:t>
                      </a:r>
                      <a:endParaRPr lang="en-SG" sz="1700" dirty="0">
                        <a:latin typeface="+mj-lt"/>
                        <a:cs typeface="Arial" panose="020B0604020202020204" pitchFamily="34" charset="0"/>
                      </a:endParaRPr>
                    </a:p>
                  </a:txBody>
                  <a:tcPr marL="91437" marR="91437" marT="45709" marB="45709"/>
                </a:tc>
                <a:tc>
                  <a:txBody>
                    <a:bodyPr/>
                    <a:lstStyle/>
                    <a:p>
                      <a:r>
                        <a:rPr lang="en-SG" sz="1700" dirty="0" smtClean="0">
                          <a:latin typeface="+mj-lt"/>
                          <a:cs typeface="Arial" panose="020B0604020202020204" pitchFamily="34" charset="0"/>
                        </a:rPr>
                        <a:t>Possible Interpretation</a:t>
                      </a:r>
                      <a:endParaRPr lang="en-SG" sz="1700" dirty="0">
                        <a:latin typeface="+mj-lt"/>
                        <a:cs typeface="Arial" panose="020B0604020202020204" pitchFamily="34" charset="0"/>
                      </a:endParaRPr>
                    </a:p>
                  </a:txBody>
                  <a:tcPr marL="91437" marR="91437" marT="45709" marB="45709"/>
                </a:tc>
                <a:extLst>
                  <a:ext uri="{0D108BD9-81ED-4DB2-BD59-A6C34878D82A}">
                    <a16:rowId xmlns:a16="http://schemas.microsoft.com/office/drawing/2014/main" xmlns="" val="10000"/>
                  </a:ext>
                </a:extLst>
              </a:tr>
              <a:tr h="640040">
                <a:tc>
                  <a:txBody>
                    <a:bodyPr/>
                    <a:lstStyle/>
                    <a:p>
                      <a:r>
                        <a:rPr lang="en-SG" sz="1800" dirty="0" smtClean="0">
                          <a:latin typeface="+mj-lt"/>
                          <a:cs typeface="Arial" panose="020B0604020202020204" pitchFamily="34" charset="0"/>
                        </a:rPr>
                        <a:t>Rolled</a:t>
                      </a:r>
                      <a:r>
                        <a:rPr lang="en-SG" sz="1800" baseline="0" dirty="0" smtClean="0">
                          <a:latin typeface="+mj-lt"/>
                          <a:cs typeface="Arial" panose="020B0604020202020204" pitchFamily="34" charset="0"/>
                        </a:rPr>
                        <a:t> her eyes</a:t>
                      </a:r>
                      <a:endParaRPr lang="en-SG" sz="1800" dirty="0">
                        <a:latin typeface="+mj-lt"/>
                        <a:cs typeface="Arial" panose="020B0604020202020204" pitchFamily="34" charset="0"/>
                      </a:endParaRPr>
                    </a:p>
                  </a:txBody>
                  <a:tcPr marL="91437" marR="91437" marT="45709" marB="45709"/>
                </a:tc>
                <a:tc>
                  <a:txBody>
                    <a:bodyPr/>
                    <a:lstStyle/>
                    <a:p>
                      <a:r>
                        <a:rPr lang="en-SG" sz="1800" dirty="0" smtClean="0">
                          <a:latin typeface="+mj-lt"/>
                          <a:cs typeface="Arial" panose="020B0604020202020204" pitchFamily="34" charset="0"/>
                        </a:rPr>
                        <a:t>Not happy with his scepticism.</a:t>
                      </a:r>
                      <a:endParaRPr lang="en-SG" sz="1800" dirty="0">
                        <a:latin typeface="+mj-lt"/>
                        <a:cs typeface="Arial" panose="020B0604020202020204" pitchFamily="34" charset="0"/>
                      </a:endParaRPr>
                    </a:p>
                  </a:txBody>
                  <a:tcPr marL="91437" marR="91437" marT="45709" marB="45709"/>
                </a:tc>
                <a:extLst>
                  <a:ext uri="{0D108BD9-81ED-4DB2-BD59-A6C34878D82A}">
                    <a16:rowId xmlns:a16="http://schemas.microsoft.com/office/drawing/2014/main" xmlns="" val="10001"/>
                  </a:ext>
                </a:extLst>
              </a:tr>
              <a:tr h="825129">
                <a:tc>
                  <a:txBody>
                    <a:bodyPr/>
                    <a:lstStyle/>
                    <a:p>
                      <a:r>
                        <a:rPr lang="en-SG" sz="1800" dirty="0" smtClean="0">
                          <a:latin typeface="+mj-lt"/>
                          <a:cs typeface="Arial" panose="020B0604020202020204" pitchFamily="34" charset="0"/>
                        </a:rPr>
                        <a:t>Pursed lips</a:t>
                      </a:r>
                      <a:endParaRPr lang="en-SG" sz="1800" dirty="0">
                        <a:latin typeface="+mj-lt"/>
                        <a:cs typeface="Arial" panose="020B0604020202020204" pitchFamily="34" charset="0"/>
                      </a:endParaRPr>
                    </a:p>
                  </a:txBody>
                  <a:tcPr marL="91437" marR="91437" marT="45709" marB="45709"/>
                </a:tc>
                <a:tc>
                  <a:txBody>
                    <a:bodyPr/>
                    <a:lstStyle/>
                    <a:p>
                      <a:r>
                        <a:rPr lang="en-SG" sz="1800" dirty="0" smtClean="0">
                          <a:latin typeface="+mj-lt"/>
                          <a:cs typeface="Arial" panose="020B0604020202020204" pitchFamily="34" charset="0"/>
                        </a:rPr>
                        <a:t>Dissatisfied that he judged</a:t>
                      </a:r>
                      <a:r>
                        <a:rPr lang="en-SG" sz="1800" baseline="0" dirty="0" smtClean="0">
                          <a:latin typeface="+mj-lt"/>
                          <a:cs typeface="Arial" panose="020B0604020202020204" pitchFamily="34" charset="0"/>
                        </a:rPr>
                        <a:t> her too soon.</a:t>
                      </a:r>
                      <a:endParaRPr lang="en-SG" sz="1800" dirty="0">
                        <a:latin typeface="+mj-lt"/>
                        <a:cs typeface="Arial" panose="020B0604020202020204" pitchFamily="34" charset="0"/>
                      </a:endParaRPr>
                    </a:p>
                  </a:txBody>
                  <a:tcPr marL="91437" marR="91437" marT="45709" marB="45709"/>
                </a:tc>
                <a:extLst>
                  <a:ext uri="{0D108BD9-81ED-4DB2-BD59-A6C34878D82A}">
                    <a16:rowId xmlns:a16="http://schemas.microsoft.com/office/drawing/2014/main" xmlns="" val="10002"/>
                  </a:ext>
                </a:extLst>
              </a:tr>
              <a:tr h="896437">
                <a:tc>
                  <a:txBody>
                    <a:bodyPr/>
                    <a:lstStyle/>
                    <a:p>
                      <a:r>
                        <a:rPr lang="en-SG" sz="1800" dirty="0" smtClean="0">
                          <a:latin typeface="+mj-lt"/>
                          <a:cs typeface="Arial" panose="020B0604020202020204" pitchFamily="34" charset="0"/>
                        </a:rPr>
                        <a:t>Head tilted to the side</a:t>
                      </a:r>
                      <a:endParaRPr lang="en-SG" sz="1800" dirty="0">
                        <a:latin typeface="+mj-lt"/>
                        <a:cs typeface="Arial" panose="020B0604020202020204" pitchFamily="34" charset="0"/>
                      </a:endParaRPr>
                    </a:p>
                  </a:txBody>
                  <a:tcPr marL="91437" marR="91437" marT="45709" marB="45709"/>
                </a:tc>
                <a:tc>
                  <a:txBody>
                    <a:bodyPr/>
                    <a:lstStyle/>
                    <a:p>
                      <a:r>
                        <a:rPr lang="en-SG" sz="1800" dirty="0" smtClean="0">
                          <a:latin typeface="+mj-lt"/>
                          <a:cs typeface="Arial" panose="020B0604020202020204" pitchFamily="34" charset="0"/>
                        </a:rPr>
                        <a:t>Resigned to let him think what</a:t>
                      </a:r>
                      <a:r>
                        <a:rPr lang="en-SG" sz="1800" baseline="0" dirty="0" smtClean="0">
                          <a:latin typeface="+mj-lt"/>
                          <a:cs typeface="Arial" panose="020B0604020202020204" pitchFamily="34" charset="0"/>
                        </a:rPr>
                        <a:t> he wants.</a:t>
                      </a:r>
                      <a:endParaRPr lang="en-SG" sz="1800" dirty="0">
                        <a:latin typeface="+mj-lt"/>
                        <a:cs typeface="Arial" panose="020B0604020202020204" pitchFamily="34" charset="0"/>
                      </a:endParaRPr>
                    </a:p>
                  </a:txBody>
                  <a:tcPr marL="91437" marR="91437" marT="45709" marB="45709"/>
                </a:tc>
                <a:extLst>
                  <a:ext uri="{0D108BD9-81ED-4DB2-BD59-A6C34878D82A}">
                    <a16:rowId xmlns:a16="http://schemas.microsoft.com/office/drawing/2014/main" xmlns="" val="10003"/>
                  </a:ext>
                </a:extLst>
              </a:tr>
            </a:tbl>
          </a:graphicData>
        </a:graphic>
      </p:graphicFrame>
      <p:sp>
        <p:nvSpPr>
          <p:cNvPr id="38954" name="TextBox 8"/>
          <p:cNvSpPr txBox="1">
            <a:spLocks noChangeArrowheads="1"/>
          </p:cNvSpPr>
          <p:nvPr/>
        </p:nvSpPr>
        <p:spPr bwMode="auto">
          <a:xfrm rot="10800000">
            <a:off x="4414838" y="304800"/>
            <a:ext cx="61436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2800" b="1">
                <a:solidFill>
                  <a:schemeClr val="tx1"/>
                </a:solidFill>
                <a:latin typeface="Arial" charset="0"/>
              </a:rPr>
              <a:t>BEGINNING</a:t>
            </a:r>
          </a:p>
        </p:txBody>
      </p:sp>
      <p:sp>
        <p:nvSpPr>
          <p:cNvPr id="2" name="Cloud Callout 1"/>
          <p:cNvSpPr/>
          <p:nvPr/>
        </p:nvSpPr>
        <p:spPr>
          <a:xfrm>
            <a:off x="192088" y="381000"/>
            <a:ext cx="1828800" cy="1524000"/>
          </a:xfrm>
          <a:prstGeom prst="cloudCallout">
            <a:avLst>
              <a:gd name="adj1" fmla="val 84028"/>
              <a:gd name="adj2" fmla="val -291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SG">
                <a:solidFill>
                  <a:schemeClr val="tx1"/>
                </a:solidFill>
              </a:rPr>
              <a:t>Are you sure you can dance?</a:t>
            </a:r>
            <a:endParaRPr lang="en-SG" dirty="0">
              <a:solidFill>
                <a:schemeClr val="tx1"/>
              </a:solidFill>
            </a:endParaRPr>
          </a:p>
        </p:txBody>
      </p:sp>
      <p:sp>
        <p:nvSpPr>
          <p:cNvPr id="11" name="Cloud Callout 10"/>
          <p:cNvSpPr/>
          <p:nvPr/>
        </p:nvSpPr>
        <p:spPr>
          <a:xfrm>
            <a:off x="7010400" y="407988"/>
            <a:ext cx="1990725" cy="1574800"/>
          </a:xfrm>
          <a:prstGeom prst="cloudCallout">
            <a:avLst>
              <a:gd name="adj1" fmla="val -70172"/>
              <a:gd name="adj2" fmla="val -2965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dirty="0"/>
              <a:t>There is more to me than meets the eyes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D3A56564-E238-4F7F-9357-059F2F9B2222}" type="slidenum">
              <a:rPr lang="en-US" altLang="en-US" sz="1200">
                <a:latin typeface="Arial" charset="0"/>
              </a:rPr>
              <a:pPr>
                <a:spcBef>
                  <a:spcPct val="0"/>
                </a:spcBef>
                <a:buClrTx/>
                <a:buFontTx/>
                <a:buNone/>
              </a:pPr>
              <a:t>25</a:t>
            </a:fld>
            <a:endParaRPr lang="en-US" altLang="en-US" sz="1200">
              <a:latin typeface="Arial" charset="0"/>
            </a:endParaRPr>
          </a:p>
        </p:txBody>
      </p:sp>
      <p:graphicFrame>
        <p:nvGraphicFramePr>
          <p:cNvPr id="5" name="Table 4"/>
          <p:cNvGraphicFramePr>
            <a:graphicFrameLocks noGrp="1"/>
          </p:cNvGraphicFramePr>
          <p:nvPr/>
        </p:nvGraphicFramePr>
        <p:xfrm>
          <a:off x="304800" y="3581400"/>
          <a:ext cx="4191000" cy="2925763"/>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 val="20000"/>
                    </a:ext>
                  </a:extLst>
                </a:gridCol>
                <a:gridCol w="2095500">
                  <a:extLst>
                    <a:ext uri="{9D8B030D-6E8A-4147-A177-3AD203B41FA5}">
                      <a16:colId xmlns:a16="http://schemas.microsoft.com/office/drawing/2014/main" xmlns="" val="20001"/>
                    </a:ext>
                  </a:extLst>
                </a:gridCol>
              </a:tblGrid>
              <a:tr h="700963">
                <a:tc>
                  <a:txBody>
                    <a:bodyPr/>
                    <a:lstStyle/>
                    <a:p>
                      <a:r>
                        <a:rPr lang="en-SG" sz="2000" dirty="0" smtClean="0">
                          <a:latin typeface="+mj-lt"/>
                          <a:cs typeface="Arial" panose="020B0604020202020204" pitchFamily="34" charset="0"/>
                        </a:rPr>
                        <a:t>NVC</a:t>
                      </a:r>
                      <a:endParaRPr lang="en-SG" sz="1800" dirty="0">
                        <a:latin typeface="+mj-lt"/>
                        <a:cs typeface="Arial" panose="020B0604020202020204" pitchFamily="34" charset="0"/>
                      </a:endParaRPr>
                    </a:p>
                  </a:txBody>
                  <a:tcPr marT="45714" marB="45714"/>
                </a:tc>
                <a:tc>
                  <a:txBody>
                    <a:bodyPr/>
                    <a:lstStyle/>
                    <a:p>
                      <a:r>
                        <a:rPr lang="en-SG" sz="2000" dirty="0" smtClean="0">
                          <a:latin typeface="+mj-lt"/>
                          <a:cs typeface="Arial" panose="020B0604020202020204" pitchFamily="34" charset="0"/>
                        </a:rPr>
                        <a:t>Possible Interpretation </a:t>
                      </a:r>
                      <a:endParaRPr lang="en-SG" sz="1800" dirty="0">
                        <a:latin typeface="+mj-lt"/>
                        <a:cs typeface="Arial" panose="020B0604020202020204" pitchFamily="34" charset="0"/>
                      </a:endParaRPr>
                    </a:p>
                  </a:txBody>
                  <a:tcPr marT="45714" marB="45714"/>
                </a:tc>
                <a:extLst>
                  <a:ext uri="{0D108BD9-81ED-4DB2-BD59-A6C34878D82A}">
                    <a16:rowId xmlns:a16="http://schemas.microsoft.com/office/drawing/2014/main" xmlns="" val="10000"/>
                  </a:ext>
                </a:extLst>
              </a:tr>
              <a:tr h="396196">
                <a:tc>
                  <a:txBody>
                    <a:bodyPr/>
                    <a:lstStyle/>
                    <a:p>
                      <a:r>
                        <a:rPr lang="en-SG" sz="2000" dirty="0" smtClean="0">
                          <a:latin typeface="+mj-lt"/>
                          <a:cs typeface="Arial" panose="020B0604020202020204" pitchFamily="34" charset="0"/>
                        </a:rPr>
                        <a:t>Smiley eyes</a:t>
                      </a:r>
                      <a:endParaRPr lang="en-SG" sz="2000" dirty="0">
                        <a:latin typeface="+mj-lt"/>
                        <a:cs typeface="Arial" panose="020B0604020202020204" pitchFamily="34" charset="0"/>
                      </a:endParaRPr>
                    </a:p>
                  </a:txBody>
                  <a:tcPr marT="45714" marB="45714"/>
                </a:tc>
                <a:tc rowSpan="3">
                  <a:txBody>
                    <a:bodyPr/>
                    <a:lstStyle/>
                    <a:p>
                      <a:r>
                        <a:rPr lang="en-SG" sz="2000" dirty="0" smtClean="0">
                          <a:latin typeface="+mj-lt"/>
                          <a:cs typeface="Arial" panose="020B0604020202020204" pitchFamily="34" charset="0"/>
                        </a:rPr>
                        <a:t>It was an incredible</a:t>
                      </a:r>
                      <a:endParaRPr lang="en-SG" sz="2000" dirty="0">
                        <a:latin typeface="+mj-lt"/>
                        <a:cs typeface="Arial" panose="020B0604020202020204" pitchFamily="34" charset="0"/>
                      </a:endParaRPr>
                    </a:p>
                    <a:p>
                      <a:r>
                        <a:rPr lang="en-SG" sz="2000" dirty="0" smtClean="0">
                          <a:latin typeface="+mj-lt"/>
                          <a:cs typeface="Arial" panose="020B0604020202020204" pitchFamily="34" charset="0"/>
                        </a:rPr>
                        <a:t>performance. He was filled with awe, admiration and respect for Paddy.</a:t>
                      </a:r>
                      <a:endParaRPr lang="en-SG" sz="2000" dirty="0">
                        <a:latin typeface="+mj-lt"/>
                        <a:cs typeface="Arial" panose="020B0604020202020204" pitchFamily="34" charset="0"/>
                      </a:endParaRPr>
                    </a:p>
                  </a:txBody>
                  <a:tcPr marT="45714" marB="45714"/>
                </a:tc>
                <a:extLst>
                  <a:ext uri="{0D108BD9-81ED-4DB2-BD59-A6C34878D82A}">
                    <a16:rowId xmlns:a16="http://schemas.microsoft.com/office/drawing/2014/main" xmlns="" val="10001"/>
                  </a:ext>
                </a:extLst>
              </a:tr>
              <a:tr h="700963">
                <a:tc>
                  <a:txBody>
                    <a:bodyPr/>
                    <a:lstStyle/>
                    <a:p>
                      <a:r>
                        <a:rPr lang="en-SG" sz="2000" dirty="0" smtClean="0">
                          <a:latin typeface="+mj-lt"/>
                          <a:cs typeface="Arial" panose="020B0604020202020204" pitchFamily="34" charset="0"/>
                        </a:rPr>
                        <a:t>Wide smile with teeth</a:t>
                      </a:r>
                      <a:r>
                        <a:rPr lang="en-SG" sz="2000" baseline="0" dirty="0" smtClean="0">
                          <a:latin typeface="+mj-lt"/>
                          <a:cs typeface="Arial" panose="020B0604020202020204" pitchFamily="34" charset="0"/>
                        </a:rPr>
                        <a:t> showing</a:t>
                      </a:r>
                      <a:endParaRPr lang="en-SG" sz="2000" dirty="0">
                        <a:latin typeface="+mj-lt"/>
                        <a:cs typeface="Arial" panose="020B0604020202020204" pitchFamily="34" charset="0"/>
                      </a:endParaRPr>
                    </a:p>
                  </a:txBody>
                  <a:tcPr marT="45714" marB="45714"/>
                </a:tc>
                <a:tc vMerge="1">
                  <a:txBody>
                    <a:bodyPr/>
                    <a:lstStyle/>
                    <a:p>
                      <a:endParaRPr lang="en-SG" dirty="0"/>
                    </a:p>
                  </a:txBody>
                  <a:tcPr/>
                </a:tc>
                <a:extLst>
                  <a:ext uri="{0D108BD9-81ED-4DB2-BD59-A6C34878D82A}">
                    <a16:rowId xmlns:a16="http://schemas.microsoft.com/office/drawing/2014/main" xmlns="" val="10002"/>
                  </a:ext>
                </a:extLst>
              </a:tr>
              <a:tr h="1127641">
                <a:tc>
                  <a:txBody>
                    <a:bodyPr/>
                    <a:lstStyle/>
                    <a:p>
                      <a:endParaRPr lang="en-SG" sz="1800" dirty="0">
                        <a:latin typeface="+mj-lt"/>
                        <a:cs typeface="Arial" panose="020B0604020202020204" pitchFamily="34" charset="0"/>
                      </a:endParaRPr>
                    </a:p>
                  </a:txBody>
                  <a:tcPr marT="45714" marB="45714"/>
                </a:tc>
                <a:tc vMerge="1">
                  <a:txBody>
                    <a:bodyPr/>
                    <a:lstStyle/>
                    <a:p>
                      <a:endParaRPr lang="en-SG" dirty="0"/>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nvGraphicFramePr>
        <p:xfrm>
          <a:off x="4648200" y="3581400"/>
          <a:ext cx="4276725" cy="3017838"/>
        </p:xfrm>
        <a:graphic>
          <a:graphicData uri="http://schemas.openxmlformats.org/drawingml/2006/table">
            <a:tbl>
              <a:tblPr firstRow="1" bandRow="1">
                <a:tableStyleId>{5C22544A-7EE6-4342-B048-85BDC9FD1C3A}</a:tableStyleId>
              </a:tblPr>
              <a:tblGrid>
                <a:gridCol w="2138363">
                  <a:extLst>
                    <a:ext uri="{9D8B030D-6E8A-4147-A177-3AD203B41FA5}">
                      <a16:colId xmlns:a16="http://schemas.microsoft.com/office/drawing/2014/main" xmlns="" val="20000"/>
                    </a:ext>
                  </a:extLst>
                </a:gridCol>
                <a:gridCol w="2138363">
                  <a:extLst>
                    <a:ext uri="{9D8B030D-6E8A-4147-A177-3AD203B41FA5}">
                      <a16:colId xmlns:a16="http://schemas.microsoft.com/office/drawing/2014/main" xmlns="" val="20001"/>
                    </a:ext>
                  </a:extLst>
                </a:gridCol>
              </a:tblGrid>
              <a:tr h="701217">
                <a:tc>
                  <a:txBody>
                    <a:bodyPr/>
                    <a:lstStyle/>
                    <a:p>
                      <a:r>
                        <a:rPr lang="en-SG" sz="2000" dirty="0" smtClean="0">
                          <a:latin typeface="+mj-lt"/>
                          <a:cs typeface="Arial" panose="020B0604020202020204" pitchFamily="34" charset="0"/>
                        </a:rPr>
                        <a:t>NVC</a:t>
                      </a:r>
                      <a:endParaRPr lang="en-SG" sz="1800" dirty="0">
                        <a:latin typeface="+mj-lt"/>
                        <a:cs typeface="Arial" panose="020B0604020202020204" pitchFamily="34" charset="0"/>
                      </a:endParaRPr>
                    </a:p>
                  </a:txBody>
                  <a:tcPr marL="91437" marR="91437" marT="45732" marB="45732"/>
                </a:tc>
                <a:tc>
                  <a:txBody>
                    <a:bodyPr/>
                    <a:lstStyle/>
                    <a:p>
                      <a:r>
                        <a:rPr lang="en-SG" sz="2000" dirty="0" smtClean="0">
                          <a:latin typeface="+mj-lt"/>
                          <a:cs typeface="Arial" panose="020B0604020202020204" pitchFamily="34" charset="0"/>
                        </a:rPr>
                        <a:t>Possible</a:t>
                      </a:r>
                      <a:r>
                        <a:rPr lang="en-SG" sz="2000" baseline="0" dirty="0" smtClean="0">
                          <a:latin typeface="+mj-lt"/>
                          <a:cs typeface="Arial" panose="020B0604020202020204" pitchFamily="34" charset="0"/>
                        </a:rPr>
                        <a:t> </a:t>
                      </a:r>
                      <a:r>
                        <a:rPr lang="en-SG" sz="2000" dirty="0" smtClean="0">
                          <a:latin typeface="+mj-lt"/>
                          <a:cs typeface="Arial" panose="020B0604020202020204" pitchFamily="34" charset="0"/>
                        </a:rPr>
                        <a:t>Interpretation</a:t>
                      </a:r>
                      <a:endParaRPr lang="en-SG" sz="1800" dirty="0">
                        <a:latin typeface="+mj-lt"/>
                        <a:cs typeface="Arial" panose="020B0604020202020204" pitchFamily="34" charset="0"/>
                      </a:endParaRPr>
                    </a:p>
                  </a:txBody>
                  <a:tcPr marL="91437" marR="91437" marT="45732" marB="45732"/>
                </a:tc>
                <a:extLst>
                  <a:ext uri="{0D108BD9-81ED-4DB2-BD59-A6C34878D82A}">
                    <a16:rowId xmlns:a16="http://schemas.microsoft.com/office/drawing/2014/main" xmlns="" val="10000"/>
                  </a:ext>
                </a:extLst>
              </a:tr>
              <a:tr h="396340">
                <a:tc>
                  <a:txBody>
                    <a:bodyPr/>
                    <a:lstStyle/>
                    <a:p>
                      <a:r>
                        <a:rPr lang="en-SG" sz="2000" dirty="0" smtClean="0">
                          <a:latin typeface="+mj-lt"/>
                          <a:cs typeface="Arial" panose="020B0604020202020204" pitchFamily="34" charset="0"/>
                        </a:rPr>
                        <a:t>Eyes opened wide</a:t>
                      </a:r>
                      <a:endParaRPr lang="en-SG" sz="2000" dirty="0">
                        <a:latin typeface="+mj-lt"/>
                        <a:cs typeface="Arial" panose="020B0604020202020204" pitchFamily="34" charset="0"/>
                      </a:endParaRPr>
                    </a:p>
                  </a:txBody>
                  <a:tcPr marL="91437" marR="91437" marT="45732" marB="45732"/>
                </a:tc>
                <a:tc rowSpan="3">
                  <a:txBody>
                    <a:bodyPr/>
                    <a:lstStyle/>
                    <a:p>
                      <a:r>
                        <a:rPr lang="en-SG" sz="2000" dirty="0" smtClean="0">
                          <a:latin typeface="+mj-lt"/>
                          <a:cs typeface="Arial" panose="020B0604020202020204" pitchFamily="34" charset="0"/>
                        </a:rPr>
                        <a:t>It was a good performance and</a:t>
                      </a:r>
                      <a:r>
                        <a:rPr lang="en-SG" sz="2000" baseline="0" dirty="0" smtClean="0">
                          <a:latin typeface="+mj-lt"/>
                          <a:cs typeface="Arial" panose="020B0604020202020204" pitchFamily="34" charset="0"/>
                        </a:rPr>
                        <a:t> she has completed her routine beautifully. She is happy with herself.</a:t>
                      </a:r>
                      <a:endParaRPr lang="en-SG" sz="2000" dirty="0">
                        <a:latin typeface="+mj-lt"/>
                        <a:cs typeface="Arial" panose="020B0604020202020204" pitchFamily="34" charset="0"/>
                      </a:endParaRPr>
                    </a:p>
                  </a:txBody>
                  <a:tcPr marL="91437" marR="91437" marT="45732" marB="45732"/>
                </a:tc>
                <a:extLst>
                  <a:ext uri="{0D108BD9-81ED-4DB2-BD59-A6C34878D82A}">
                    <a16:rowId xmlns:a16="http://schemas.microsoft.com/office/drawing/2014/main" xmlns="" val="10001"/>
                  </a:ext>
                </a:extLst>
              </a:tr>
              <a:tr h="701217">
                <a:tc>
                  <a:txBody>
                    <a:bodyPr/>
                    <a:lstStyle/>
                    <a:p>
                      <a:r>
                        <a:rPr lang="en-SG" sz="2000" kern="1200" dirty="0" smtClean="0">
                          <a:solidFill>
                            <a:schemeClr val="dk1"/>
                          </a:solidFill>
                          <a:latin typeface="+mn-lt"/>
                          <a:ea typeface="+mn-ea"/>
                          <a:cs typeface="Arial" panose="020B0604020202020204" pitchFamily="34" charset="0"/>
                        </a:rPr>
                        <a:t>Wide smile with teeth</a:t>
                      </a:r>
                      <a:r>
                        <a:rPr lang="en-SG" sz="2000" kern="1200" baseline="0" dirty="0" smtClean="0">
                          <a:solidFill>
                            <a:schemeClr val="dk1"/>
                          </a:solidFill>
                          <a:latin typeface="+mn-lt"/>
                          <a:ea typeface="+mn-ea"/>
                          <a:cs typeface="Arial" panose="020B0604020202020204" pitchFamily="34" charset="0"/>
                        </a:rPr>
                        <a:t> showing</a:t>
                      </a:r>
                      <a:endParaRPr lang="en-SG" sz="2000" kern="1200" dirty="0" smtClean="0">
                        <a:solidFill>
                          <a:schemeClr val="dk1"/>
                        </a:solidFill>
                        <a:latin typeface="+mn-lt"/>
                        <a:ea typeface="+mn-ea"/>
                        <a:cs typeface="Arial" panose="020B0604020202020204" pitchFamily="34" charset="0"/>
                      </a:endParaRPr>
                    </a:p>
                  </a:txBody>
                  <a:tcPr marL="91437" marR="91437" marT="45732" marB="45732"/>
                </a:tc>
                <a:tc vMerge="1">
                  <a:txBody>
                    <a:bodyPr/>
                    <a:lstStyle/>
                    <a:p>
                      <a:endParaRPr lang="en-SG" dirty="0"/>
                    </a:p>
                  </a:txBody>
                  <a:tcPr/>
                </a:tc>
                <a:extLst>
                  <a:ext uri="{0D108BD9-81ED-4DB2-BD59-A6C34878D82A}">
                    <a16:rowId xmlns:a16="http://schemas.microsoft.com/office/drawing/2014/main" xmlns="" val="10002"/>
                  </a:ext>
                </a:extLst>
              </a:tr>
              <a:tr h="1219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2000" dirty="0" smtClean="0">
                          <a:latin typeface="+mj-lt"/>
                          <a:cs typeface="Arial" panose="020B0604020202020204" pitchFamily="34" charset="0"/>
                        </a:rPr>
                        <a:t>Head tilted</a:t>
                      </a:r>
                    </a:p>
                    <a:p>
                      <a:endParaRPr lang="en-SG" sz="2000" dirty="0">
                        <a:latin typeface="+mj-lt"/>
                        <a:cs typeface="Arial" panose="020B0604020202020204" pitchFamily="34" charset="0"/>
                      </a:endParaRPr>
                    </a:p>
                  </a:txBody>
                  <a:tcPr marL="91437" marR="91437" marT="45732" marB="45732"/>
                </a:tc>
                <a:tc vMerge="1">
                  <a:txBody>
                    <a:bodyPr/>
                    <a:lstStyle/>
                    <a:p>
                      <a:endParaRPr lang="en-SG" sz="2000" dirty="0">
                        <a:latin typeface="+mj-lt"/>
                        <a:cs typeface="Arial" panose="020B0604020202020204" pitchFamily="34" charset="0"/>
                      </a:endParaRPr>
                    </a:p>
                  </a:txBody>
                  <a:tcPr marL="91437" marR="91437"/>
                </a:tc>
                <a:extLst>
                  <a:ext uri="{0D108BD9-81ED-4DB2-BD59-A6C34878D82A}">
                    <a16:rowId xmlns:a16="http://schemas.microsoft.com/office/drawing/2014/main" xmlns="" val="1664964975"/>
                  </a:ext>
                </a:extLst>
              </a:tr>
            </a:tbl>
          </a:graphicData>
        </a:graphic>
      </p:graphicFrame>
      <p:pic>
        <p:nvPicPr>
          <p:cNvPr id="399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
            <a:ext cx="25241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685800"/>
            <a:ext cx="28575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71" name="TextBox 3"/>
          <p:cNvSpPr txBox="1">
            <a:spLocks noChangeArrowheads="1"/>
          </p:cNvSpPr>
          <p:nvPr/>
        </p:nvSpPr>
        <p:spPr bwMode="auto">
          <a:xfrm rot="10800000">
            <a:off x="4267200" y="609600"/>
            <a:ext cx="6778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SG" altLang="en-US" sz="3200" b="1">
                <a:solidFill>
                  <a:schemeClr val="tx1"/>
                </a:solidFill>
                <a:latin typeface="Arial" charset="0"/>
              </a:rPr>
              <a:t>ENDING</a:t>
            </a:r>
          </a:p>
        </p:txBody>
      </p:sp>
      <p:sp>
        <p:nvSpPr>
          <p:cNvPr id="12" name="Cloud Callout 11"/>
          <p:cNvSpPr/>
          <p:nvPr/>
        </p:nvSpPr>
        <p:spPr>
          <a:xfrm>
            <a:off x="155575" y="419100"/>
            <a:ext cx="2162175" cy="1524000"/>
          </a:xfrm>
          <a:prstGeom prst="cloudCallout">
            <a:avLst>
              <a:gd name="adj1" fmla="val 76967"/>
              <a:gd name="adj2" fmla="val -2833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SG" dirty="0"/>
              <a:t>Amazing performance!</a:t>
            </a:r>
          </a:p>
        </p:txBody>
      </p:sp>
      <p:sp>
        <p:nvSpPr>
          <p:cNvPr id="13" name="Cloud Callout 12"/>
          <p:cNvSpPr/>
          <p:nvPr/>
        </p:nvSpPr>
        <p:spPr>
          <a:xfrm>
            <a:off x="6894513" y="228600"/>
            <a:ext cx="2209800" cy="2463800"/>
          </a:xfrm>
          <a:prstGeom prst="cloudCallout">
            <a:avLst>
              <a:gd name="adj1" fmla="val -72677"/>
              <a:gd name="adj2" fmla="val -2097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SG" dirty="0"/>
              <a:t>Thank you. I’m glad you enjoyed the performance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l="7291"/>
          <a:stretch>
            <a:fillRect/>
          </a:stretch>
        </p:blipFill>
        <p:spPr bwMode="auto">
          <a:xfrm>
            <a:off x="228600" y="338138"/>
            <a:ext cx="2473325" cy="232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E4E0A75A-1757-462D-B683-1C99FC48F397}" type="slidenum">
              <a:rPr lang="en-US" altLang="en-US" sz="1200">
                <a:latin typeface="Arial" charset="0"/>
              </a:rPr>
              <a:pPr>
                <a:spcBef>
                  <a:spcPct val="0"/>
                </a:spcBef>
                <a:buClrTx/>
                <a:buFontTx/>
                <a:buNone/>
              </a:pPr>
              <a:t>26</a:t>
            </a:fld>
            <a:endParaRPr lang="en-US" altLang="en-US" sz="1200">
              <a:latin typeface="Arial" charset="0"/>
            </a:endParaRPr>
          </a:p>
        </p:txBody>
      </p:sp>
      <p:pic>
        <p:nvPicPr>
          <p:cNvPr id="4096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38" y="322263"/>
            <a:ext cx="3200400"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025"/>
            <a:ext cx="2620963" cy="237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892550"/>
            <a:ext cx="2420938"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7"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836863"/>
            <a:ext cx="2198688" cy="3741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4125" y="3892550"/>
            <a:ext cx="3876675"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11525" y="2949575"/>
            <a:ext cx="5527675" cy="708025"/>
          </a:xfrm>
          <a:prstGeom prst="rect">
            <a:avLst/>
          </a:prstGeom>
          <a:noFill/>
        </p:spPr>
        <p:txBody>
          <a:bodyPr>
            <a:spAutoFit/>
          </a:bodyPr>
          <a:lstStyle/>
          <a:p>
            <a:pPr eaLnBrk="1" hangingPunct="1">
              <a:defRPr/>
            </a:pPr>
            <a:r>
              <a:rPr lang="en-SG" sz="4000" b="1" dirty="0">
                <a:latin typeface="+mj-lt"/>
                <a:cs typeface="Arial" panose="020B0604020202020204" pitchFamily="34" charset="0"/>
              </a:rPr>
              <a:t>AMAZING MOMENTS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txBox="1">
            <a:spLocks/>
          </p:cNvSpPr>
          <p:nvPr/>
        </p:nvSpPr>
        <p:spPr bwMode="auto">
          <a:xfrm>
            <a:off x="914400" y="274638"/>
            <a:ext cx="7467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5B3D7"/>
              </a:buClr>
              <a:buFont typeface="Arial" charset="0"/>
              <a:buChar char="•"/>
              <a:defRPr sz="2400">
                <a:solidFill>
                  <a:schemeClr val="tx2"/>
                </a:solidFill>
                <a:latin typeface="Tw Cen MT" pitchFamily="34" charset="0"/>
              </a:defRPr>
            </a:lvl1pPr>
            <a:lvl2pPr marL="547688" indent="-182563">
              <a:spcBef>
                <a:spcPct val="20000"/>
              </a:spcBef>
              <a:buClr>
                <a:srgbClr val="95B3D7"/>
              </a:buClr>
              <a:buFont typeface="Arial" charset="0"/>
              <a:buChar char="•"/>
              <a:defRPr sz="2000">
                <a:solidFill>
                  <a:schemeClr val="tx1"/>
                </a:solidFill>
                <a:latin typeface="Tw Cen MT" pitchFamily="34" charset="0"/>
              </a:defRPr>
            </a:lvl2pPr>
            <a:lvl3pPr indent="-228600">
              <a:spcBef>
                <a:spcPct val="20000"/>
              </a:spcBef>
              <a:buClr>
                <a:schemeClr val="accent2"/>
              </a:buClr>
              <a:buFont typeface="Arial" charset="0"/>
              <a:buChar char="•"/>
              <a:defRPr sz="2000">
                <a:solidFill>
                  <a:schemeClr val="tx2"/>
                </a:solidFill>
                <a:latin typeface="Tw Cen MT" pitchFamily="34" charset="0"/>
              </a:defRPr>
            </a:lvl3pPr>
            <a:lvl4pPr marL="1187450" indent="-228600">
              <a:spcBef>
                <a:spcPct val="20000"/>
              </a:spcBef>
              <a:buClr>
                <a:srgbClr val="9BBB59"/>
              </a:buClr>
              <a:buFont typeface="Arial" charset="0"/>
              <a:buChar char="•"/>
              <a:defRPr>
                <a:solidFill>
                  <a:schemeClr val="tx1"/>
                </a:solidFill>
                <a:latin typeface="Tw Cen MT" pitchFamily="34" charset="0"/>
              </a:defRPr>
            </a:lvl4pPr>
            <a:lvl5pPr marL="1462088" indent="-228600">
              <a:spcBef>
                <a:spcPct val="20000"/>
              </a:spcBef>
              <a:buClr>
                <a:srgbClr val="8064A2"/>
              </a:buClr>
              <a:buFont typeface="Arial" charset="0"/>
              <a:buChar char="•"/>
              <a:defRPr sz="1600">
                <a:solidFill>
                  <a:schemeClr val="tx2"/>
                </a:solidFill>
                <a:latin typeface="Tw Cen MT" pitchFamily="34" charset="0"/>
              </a:defRPr>
            </a:lvl5pPr>
            <a:lvl6pPr marL="19192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3764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28336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2908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GB" altLang="en-US" sz="3600" b="1">
                <a:solidFill>
                  <a:srgbClr val="FFFFFF"/>
                </a:solidFill>
                <a:latin typeface="Arial" charset="0"/>
              </a:rPr>
              <a:t>Extended Learning</a:t>
            </a:r>
          </a:p>
        </p:txBody>
      </p:sp>
      <p:sp>
        <p:nvSpPr>
          <p:cNvPr id="41987" name="TextBox 4"/>
          <p:cNvSpPr txBox="1">
            <a:spLocks noChangeArrowheads="1"/>
          </p:cNvSpPr>
          <p:nvPr/>
        </p:nvSpPr>
        <p:spPr bwMode="auto">
          <a:xfrm>
            <a:off x="1981200" y="6172200"/>
            <a:ext cx="5638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1800">
                <a:solidFill>
                  <a:schemeClr val="tx1"/>
                </a:solidFill>
                <a:latin typeface="Arial" charset="0"/>
              </a:rPr>
              <a:t>Students are encouraged to take notes.</a:t>
            </a:r>
            <a:endParaRPr lang="en-SG" altLang="en-US" sz="1800">
              <a:solidFill>
                <a:schemeClr val="tx1"/>
              </a:solidFill>
              <a:latin typeface="Arial" charset="0"/>
            </a:endParaRPr>
          </a:p>
        </p:txBody>
      </p:sp>
      <p:sp>
        <p:nvSpPr>
          <p:cNvPr id="41988" name="TextBox 4"/>
          <p:cNvSpPr txBox="1">
            <a:spLocks noChangeArrowheads="1"/>
          </p:cNvSpPr>
          <p:nvPr/>
        </p:nvSpPr>
        <p:spPr bwMode="auto">
          <a:xfrm>
            <a:off x="533400" y="990600"/>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1800">
                <a:solidFill>
                  <a:schemeClr val="tx1"/>
                </a:solidFill>
                <a:latin typeface="Arial" charset="0"/>
              </a:rPr>
              <a:t>Watch the following video:</a:t>
            </a:r>
          </a:p>
          <a:p>
            <a:pPr algn="ctr" eaLnBrk="1" hangingPunct="1">
              <a:spcBef>
                <a:spcPct val="0"/>
              </a:spcBef>
              <a:buClrTx/>
              <a:buFontTx/>
              <a:buNone/>
            </a:pPr>
            <a:r>
              <a:rPr lang="en-SG" altLang="en-US" sz="1800">
                <a:solidFill>
                  <a:schemeClr val="tx1"/>
                </a:solidFill>
                <a:latin typeface="Arial" charset="0"/>
              </a:rPr>
              <a:t>(2008, December 18). Body Language at Work by Peter Clayton. Retrieved October 04, 2017, from </a:t>
            </a:r>
            <a:r>
              <a:rPr lang="en-SG" altLang="en-US" sz="1800">
                <a:solidFill>
                  <a:schemeClr val="tx1"/>
                </a:solidFill>
                <a:latin typeface="Arial" charset="0"/>
                <a:hlinkClick r:id="rId2"/>
              </a:rPr>
              <a:t>https://www.youtube.com/watch?v=t-eC2QQ-nSM</a:t>
            </a:r>
            <a:endParaRPr lang="en-SG" altLang="en-US" sz="1800">
              <a:solidFill>
                <a:schemeClr val="tx1"/>
              </a:solidFill>
              <a:latin typeface="Arial" charset="0"/>
            </a:endParaRPr>
          </a:p>
          <a:p>
            <a:pPr algn="ctr" eaLnBrk="1" hangingPunct="1">
              <a:spcBef>
                <a:spcPct val="0"/>
              </a:spcBef>
              <a:buClrTx/>
              <a:buFontTx/>
              <a:buNone/>
            </a:pPr>
            <a:endParaRPr lang="en-SG" altLang="en-US" sz="1800">
              <a:solidFill>
                <a:schemeClr val="tx1"/>
              </a:solidFill>
              <a:latin typeface="Arial" charset="0"/>
            </a:endParaRPr>
          </a:p>
        </p:txBody>
      </p:sp>
      <p:pic>
        <p:nvPicPr>
          <p:cNvPr id="4198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2590800"/>
            <a:ext cx="413385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0200"/>
            <a:ext cx="7467600" cy="1143000"/>
          </a:xfrm>
        </p:spPr>
        <p:txBody>
          <a:bodyPr wrap="square" numCol="1" anchorCtr="0" compatLnSpc="1">
            <a:prstTxWarp prst="textNoShape">
              <a:avLst/>
            </a:prstTxWarp>
            <a:noAutofit/>
          </a:bodyPr>
          <a:lstStyle/>
          <a:p>
            <a:pPr algn="ctr" eaLnBrk="1" fontAlgn="auto" hangingPunct="1">
              <a:spcAft>
                <a:spcPts val="0"/>
              </a:spcAft>
              <a:defRPr/>
            </a:pPr>
            <a:r>
              <a:rPr lang="en-US" sz="2400" dirty="0" smtClean="0">
                <a:solidFill>
                  <a:srgbClr val="FFFFFF"/>
                </a:solidFill>
                <a:latin typeface="Berlin Sans FB" pitchFamily="34" charset="0"/>
              </a:rPr>
              <a:t/>
            </a:r>
            <a:br>
              <a:rPr lang="en-US" sz="2400" dirty="0" smtClean="0">
                <a:solidFill>
                  <a:srgbClr val="FFFFFF"/>
                </a:solidFill>
                <a:latin typeface="Berlin Sans FB" pitchFamily="34" charset="0"/>
              </a:rPr>
            </a:br>
            <a:r>
              <a:rPr lang="en-US" sz="2400" dirty="0" smtClean="0">
                <a:solidFill>
                  <a:srgbClr val="FFFFFF"/>
                </a:solidFill>
                <a:latin typeface="Berlin Sans FB" pitchFamily="34" charset="0"/>
              </a:rPr>
              <a:t/>
            </a:r>
            <a:br>
              <a:rPr lang="en-US" sz="2400" dirty="0" smtClean="0">
                <a:solidFill>
                  <a:srgbClr val="FFFFFF"/>
                </a:solidFill>
                <a:latin typeface="Berlin Sans FB" pitchFamily="34" charset="0"/>
              </a:rPr>
            </a:br>
            <a:endParaRPr lang="en-US" sz="2400" dirty="0" smtClean="0">
              <a:solidFill>
                <a:srgbClr val="FFFFFF"/>
              </a:solidFill>
              <a:latin typeface="Berlin Sans FB" pitchFamily="34" charset="0"/>
            </a:endParaRPr>
          </a:p>
        </p:txBody>
      </p:sp>
      <p:sp>
        <p:nvSpPr>
          <p:cNvPr id="43011" name="Title 1"/>
          <p:cNvSpPr txBox="1">
            <a:spLocks/>
          </p:cNvSpPr>
          <p:nvPr/>
        </p:nvSpPr>
        <p:spPr bwMode="auto">
          <a:xfrm>
            <a:off x="914400" y="274638"/>
            <a:ext cx="7467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5B3D7"/>
              </a:buClr>
              <a:buFont typeface="Arial" charset="0"/>
              <a:buChar char="•"/>
              <a:defRPr sz="2400">
                <a:solidFill>
                  <a:schemeClr val="tx2"/>
                </a:solidFill>
                <a:latin typeface="Tw Cen MT" pitchFamily="34" charset="0"/>
              </a:defRPr>
            </a:lvl1pPr>
            <a:lvl2pPr marL="547688" indent="-182563">
              <a:spcBef>
                <a:spcPct val="20000"/>
              </a:spcBef>
              <a:buClr>
                <a:srgbClr val="95B3D7"/>
              </a:buClr>
              <a:buFont typeface="Arial" charset="0"/>
              <a:buChar char="•"/>
              <a:defRPr sz="2000">
                <a:solidFill>
                  <a:schemeClr val="tx1"/>
                </a:solidFill>
                <a:latin typeface="Tw Cen MT" pitchFamily="34" charset="0"/>
              </a:defRPr>
            </a:lvl2pPr>
            <a:lvl3pPr indent="-228600">
              <a:spcBef>
                <a:spcPct val="20000"/>
              </a:spcBef>
              <a:buClr>
                <a:schemeClr val="accent2"/>
              </a:buClr>
              <a:buFont typeface="Arial" charset="0"/>
              <a:buChar char="•"/>
              <a:defRPr sz="2000">
                <a:solidFill>
                  <a:schemeClr val="tx2"/>
                </a:solidFill>
                <a:latin typeface="Tw Cen MT" pitchFamily="34" charset="0"/>
              </a:defRPr>
            </a:lvl3pPr>
            <a:lvl4pPr marL="1187450" indent="-228600">
              <a:spcBef>
                <a:spcPct val="20000"/>
              </a:spcBef>
              <a:buClr>
                <a:srgbClr val="9BBB59"/>
              </a:buClr>
              <a:buFont typeface="Arial" charset="0"/>
              <a:buChar char="•"/>
              <a:defRPr>
                <a:solidFill>
                  <a:schemeClr val="tx1"/>
                </a:solidFill>
                <a:latin typeface="Tw Cen MT" pitchFamily="34" charset="0"/>
              </a:defRPr>
            </a:lvl4pPr>
            <a:lvl5pPr marL="1462088" indent="-228600">
              <a:spcBef>
                <a:spcPct val="20000"/>
              </a:spcBef>
              <a:buClr>
                <a:srgbClr val="8064A2"/>
              </a:buClr>
              <a:buFont typeface="Arial" charset="0"/>
              <a:buChar char="•"/>
              <a:defRPr sz="1600">
                <a:solidFill>
                  <a:schemeClr val="tx2"/>
                </a:solidFill>
                <a:latin typeface="Tw Cen MT" pitchFamily="34" charset="0"/>
              </a:defRPr>
            </a:lvl5pPr>
            <a:lvl6pPr marL="19192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3764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28336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290888"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GB" altLang="en-US" sz="3600" b="1">
                <a:solidFill>
                  <a:srgbClr val="FFFFFF"/>
                </a:solidFill>
                <a:latin typeface="Arial" charset="0"/>
              </a:rPr>
              <a:t>Concept Diagram</a:t>
            </a:r>
          </a:p>
        </p:txBody>
      </p:sp>
      <p:graphicFrame>
        <p:nvGraphicFramePr>
          <p:cNvPr id="4" name="Diagram 3"/>
          <p:cNvGraphicFramePr/>
          <p:nvPr/>
        </p:nvGraphicFramePr>
        <p:xfrm>
          <a:off x="1219200" y="1295400"/>
          <a:ext cx="7239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bwMode="auto">
          <a:xfrm>
            <a:off x="-3048000" y="3567160"/>
            <a:ext cx="7467600" cy="563562"/>
          </a:xfrm>
          <a:prstGeom prst="rect">
            <a:avLst/>
          </a:prstGeom>
          <a:noFill/>
          <a:ln>
            <a:noFill/>
          </a:ln>
          <a:effectLst/>
          <a:scene3d>
            <a:camera prst="orthographicFront">
              <a:rot lat="0" lon="0" rev="54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defRPr>
            </a:lvl9pPr>
          </a:lstStyle>
          <a:p>
            <a:pPr fontAlgn="auto">
              <a:spcAft>
                <a:spcPts val="0"/>
              </a:spcAft>
              <a:defRPr/>
            </a:pPr>
            <a:r>
              <a:rPr lang="en-GB" sz="3600" dirty="0" smtClean="0">
                <a:solidFill>
                  <a:srgbClr val="FF0000"/>
                </a:solidFill>
                <a:latin typeface="Berlin Sans FB" pitchFamily="34" charset="0"/>
              </a:rPr>
              <a:t>Non-Verbal Communication</a:t>
            </a:r>
            <a:endParaRPr lang="en-GB" sz="3600" dirty="0">
              <a:solidFill>
                <a:srgbClr val="FF0000"/>
              </a:solidFill>
              <a:latin typeface="Berlin Sans FB"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467600" cy="639762"/>
          </a:xfrm>
        </p:spPr>
        <p:txBody>
          <a:bodyPr>
            <a:noAutofit/>
          </a:bodyPr>
          <a:lstStyle/>
          <a:p>
            <a:pPr algn="ctr" eaLnBrk="1" fontAlgn="auto" hangingPunct="1">
              <a:spcAft>
                <a:spcPts val="0"/>
              </a:spcAft>
              <a:defRPr/>
            </a:pPr>
            <a:r>
              <a:rPr lang="en-US" b="0" dirty="0" smtClean="0">
                <a:solidFill>
                  <a:srgbClr val="FFFFFF"/>
                </a:solidFill>
                <a:latin typeface="Berlin Sans FB" pitchFamily="34" charset="0"/>
              </a:rPr>
              <a:t>References</a:t>
            </a:r>
            <a:endParaRPr lang="en-US" b="0" dirty="0">
              <a:solidFill>
                <a:srgbClr val="FFFFFF"/>
              </a:solidFill>
              <a:latin typeface="Berlin Sans FB" pitchFamily="34" charset="0"/>
            </a:endParaRPr>
          </a:p>
        </p:txBody>
      </p:sp>
      <p:sp>
        <p:nvSpPr>
          <p:cNvPr id="16387" name="Content Placeholder 2"/>
          <p:cNvSpPr>
            <a:spLocks noGrp="1"/>
          </p:cNvSpPr>
          <p:nvPr>
            <p:ph idx="1"/>
          </p:nvPr>
        </p:nvSpPr>
        <p:spPr>
          <a:xfrm>
            <a:off x="457200" y="1066800"/>
            <a:ext cx="8458200" cy="5330825"/>
          </a:xfrm>
        </p:spPr>
        <p:txBody>
          <a:bodyPr rtlCol="0">
            <a:noAutofit/>
          </a:bodyPr>
          <a:lstStyle/>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sz="1800" dirty="0" err="1">
                <a:latin typeface="Arial" panose="020B0604020202020204" pitchFamily="34" charset="0"/>
                <a:cs typeface="Arial" panose="020B0604020202020204" pitchFamily="34" charset="0"/>
              </a:rPr>
              <a:t>Dobkin</a:t>
            </a:r>
            <a:r>
              <a:rPr lang="en-US" sz="1800" dirty="0">
                <a:latin typeface="Arial" panose="020B0604020202020204" pitchFamily="34" charset="0"/>
                <a:cs typeface="Arial" panose="020B0604020202020204" pitchFamily="34" charset="0"/>
              </a:rPr>
              <a:t>, B.A., &amp; Pace, R.C. </a:t>
            </a:r>
            <a:r>
              <a:rPr lang="en-US" sz="1800" dirty="0" smtClean="0">
                <a:latin typeface="Arial" panose="020B0604020202020204" pitchFamily="34" charset="0"/>
                <a:cs typeface="Arial" panose="020B0604020202020204" pitchFamily="34" charset="0"/>
              </a:rPr>
              <a:t>(</a:t>
            </a:r>
            <a:r>
              <a:rPr lang="en-US" sz="1800" dirty="0" err="1" smtClean="0">
                <a:latin typeface="Arial" panose="020B0604020202020204" pitchFamily="34" charset="0"/>
                <a:cs typeface="Arial" panose="020B0604020202020204" pitchFamily="34" charset="0"/>
              </a:rPr>
              <a:t>n.d.</a:t>
            </a:r>
            <a:r>
              <a:rPr lang="en-US" sz="1800" dirty="0" smtClean="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Nonverbal Communication.</a:t>
            </a:r>
            <a:r>
              <a:rPr lang="en-US" sz="1800" dirty="0">
                <a:latin typeface="Arial" panose="020B0604020202020204" pitchFamily="34" charset="0"/>
                <a:cs typeface="Arial" panose="020B0604020202020204" pitchFamily="34" charset="0"/>
              </a:rPr>
              <a:t> </a:t>
            </a:r>
            <a:r>
              <a:rPr lang="en-US" sz="1800" i="1" dirty="0">
                <a:latin typeface="Arial" panose="020B0604020202020204" pitchFamily="34" charset="0"/>
                <a:cs typeface="Arial" panose="020B0604020202020204" pitchFamily="34" charset="0"/>
              </a:rPr>
              <a:t>Communication in a Changing World.</a:t>
            </a:r>
            <a:r>
              <a:rPr lang="en-US" sz="1800" dirty="0">
                <a:latin typeface="Arial" panose="020B0604020202020204" pitchFamily="34" charset="0"/>
                <a:cs typeface="Arial" panose="020B0604020202020204" pitchFamily="34" charset="0"/>
              </a:rPr>
              <a:t> Retrieved </a:t>
            </a:r>
            <a:r>
              <a:rPr lang="en-US" sz="1800" dirty="0" smtClean="0">
                <a:latin typeface="Arial" panose="020B0604020202020204" pitchFamily="34" charset="0"/>
                <a:cs typeface="Arial" panose="020B0604020202020204" pitchFamily="34" charset="0"/>
              </a:rPr>
              <a:t>March 28, 2017, from </a:t>
            </a:r>
            <a:r>
              <a:rPr lang="en-US" sz="1800" u="sng" dirty="0">
                <a:latin typeface="Arial" panose="020B0604020202020204" pitchFamily="34" charset="0"/>
                <a:cs typeface="Arial" panose="020B0604020202020204" pitchFamily="34" charset="0"/>
                <a:hlinkClick r:id="rId2"/>
              </a:rPr>
              <a:t>http://highered.mcgraw-hill.com/sites/0072959827/student_view0/chapter6</a:t>
            </a:r>
            <a:r>
              <a:rPr lang="en-US" sz="1800" u="sng" dirty="0" smtClean="0">
                <a:latin typeface="Arial" panose="020B0604020202020204" pitchFamily="34" charset="0"/>
                <a:cs typeface="Arial" panose="020B0604020202020204" pitchFamily="34" charset="0"/>
                <a:hlinkClick r:id="rId2"/>
              </a:rPr>
              <a:t>/</a:t>
            </a:r>
            <a:endParaRPr lang="en-US" sz="1800" u="sng" dirty="0" smtClean="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sz="1800" u="sng" dirty="0" smtClean="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1800" i="1" dirty="0">
                <a:latin typeface="Arial" panose="020B0604020202020204" pitchFamily="34" charset="0"/>
                <a:cs typeface="Arial" panose="020B0604020202020204" pitchFamily="34" charset="0"/>
              </a:rPr>
              <a:t>Introduction to Non Verbal Communication </a:t>
            </a:r>
            <a:r>
              <a:rPr lang="en-GB" sz="1800" dirty="0">
                <a:latin typeface="Arial" panose="020B0604020202020204" pitchFamily="34" charset="0"/>
                <a:cs typeface="Arial" panose="020B0604020202020204" pitchFamily="34" charset="0"/>
              </a:rPr>
              <a:t>(</a:t>
            </a:r>
            <a:r>
              <a:rPr lang="en-GB" sz="1800" dirty="0" err="1">
                <a:latin typeface="Arial" panose="020B0604020202020204" pitchFamily="34" charset="0"/>
                <a:cs typeface="Arial" panose="020B0604020202020204" pitchFamily="34" charset="0"/>
              </a:rPr>
              <a:t>n.d</a:t>
            </a:r>
            <a:r>
              <a:rPr lang="en-GB" sz="1800" dirty="0">
                <a:latin typeface="Arial" panose="020B0604020202020204" pitchFamily="34" charset="0"/>
                <a:cs typeface="Arial" panose="020B0604020202020204" pitchFamily="34" charset="0"/>
              </a:rPr>
              <a:t>). Retrieved </a:t>
            </a:r>
            <a:r>
              <a:rPr lang="en-US" sz="1800" dirty="0" smtClean="0">
                <a:latin typeface="Arial" panose="020B0604020202020204" pitchFamily="34" charset="0"/>
                <a:cs typeface="Arial" panose="020B0604020202020204" pitchFamily="34" charset="0"/>
              </a:rPr>
              <a:t>March 28</a:t>
            </a:r>
            <a:r>
              <a:rPr lang="en-GB" sz="1800" dirty="0" smtClean="0">
                <a:latin typeface="Arial" panose="020B0604020202020204" pitchFamily="34" charset="0"/>
                <a:cs typeface="Arial" panose="020B0604020202020204" pitchFamily="34" charset="0"/>
              </a:rPr>
              <a:t>, 2017, </a:t>
            </a:r>
            <a:r>
              <a:rPr lang="en-GB" sz="1800" dirty="0">
                <a:latin typeface="Arial" panose="020B0604020202020204" pitchFamily="34" charset="0"/>
                <a:cs typeface="Arial" panose="020B0604020202020204" pitchFamily="34" charset="0"/>
              </a:rPr>
              <a:t>from </a:t>
            </a:r>
            <a:r>
              <a:rPr lang="en-GB" sz="1800" dirty="0" err="1">
                <a:latin typeface="Arial" panose="020B0604020202020204" pitchFamily="34" charset="0"/>
                <a:cs typeface="Arial" panose="020B0604020202020204" pitchFamily="34" charset="0"/>
              </a:rPr>
              <a:t>GenEducation</a:t>
            </a:r>
            <a:r>
              <a:rPr lang="en-GB" sz="1800" dirty="0">
                <a:latin typeface="Arial" panose="020B0604020202020204" pitchFamily="34" charset="0"/>
                <a:cs typeface="Arial" panose="020B0604020202020204" pitchFamily="34" charset="0"/>
              </a:rPr>
              <a:t> </a:t>
            </a:r>
            <a:r>
              <a:rPr lang="en-GB" sz="1800" dirty="0" smtClean="0">
                <a:latin typeface="Arial" panose="020B0604020202020204" pitchFamily="34" charset="0"/>
                <a:cs typeface="Arial" panose="020B0604020202020204" pitchFamily="34" charset="0"/>
              </a:rPr>
              <a:t>website, </a:t>
            </a:r>
            <a:r>
              <a:rPr lang="en-GB" sz="1800" u="sng" dirty="0" smtClean="0">
                <a:latin typeface="Arial" panose="020B0604020202020204" pitchFamily="34" charset="0"/>
                <a:cs typeface="Arial" panose="020B0604020202020204" pitchFamily="34" charset="0"/>
                <a:hlinkClick r:id="rId3"/>
              </a:rPr>
              <a:t>http</a:t>
            </a:r>
            <a:r>
              <a:rPr lang="en-GB" sz="1800" u="sng" dirty="0">
                <a:latin typeface="Arial" panose="020B0604020202020204" pitchFamily="34" charset="0"/>
                <a:cs typeface="Arial" panose="020B0604020202020204" pitchFamily="34" charset="0"/>
                <a:hlinkClick r:id="rId3"/>
              </a:rPr>
              <a:t>://www.hrepic.com//Teaching/GenEducation/nonverbcom/nonverbcom.htm</a:t>
            </a:r>
            <a:r>
              <a:rPr lang="en-GB" sz="1800" dirty="0">
                <a:latin typeface="Arial" panose="020B0604020202020204" pitchFamily="34" charset="0"/>
                <a:cs typeface="Arial" panose="020B0604020202020204" pitchFamily="34" charset="0"/>
              </a:rPr>
              <a:t> </a:t>
            </a:r>
            <a:endParaRPr lang="en-GB" sz="1800" dirty="0" smtClean="0">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endParaRPr lang="en-SG" sz="1800" dirty="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sz="1800" i="1" dirty="0">
                <a:latin typeface="Arial" panose="020B0604020202020204" pitchFamily="34" charset="0"/>
                <a:cs typeface="Arial" panose="020B0604020202020204" pitchFamily="34" charset="0"/>
              </a:rPr>
              <a:t>Changing Minds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Retrieved </a:t>
            </a:r>
            <a:r>
              <a:rPr lang="en-US" sz="1800" dirty="0" smtClean="0">
                <a:latin typeface="Arial" panose="020B0604020202020204" pitchFamily="34" charset="0"/>
                <a:cs typeface="Arial" panose="020B0604020202020204" pitchFamily="34" charset="0"/>
              </a:rPr>
              <a:t>March 28, 2017, </a:t>
            </a:r>
            <a:r>
              <a:rPr lang="en-US" sz="1800" dirty="0">
                <a:latin typeface="Arial" panose="020B0604020202020204" pitchFamily="34" charset="0"/>
                <a:cs typeface="Arial" panose="020B0604020202020204" pitchFamily="34" charset="0"/>
              </a:rPr>
              <a:t>from Using Body Language website, </a:t>
            </a:r>
            <a:r>
              <a:rPr lang="en-US" sz="1800" u="sng" dirty="0">
                <a:latin typeface="Arial" panose="020B0604020202020204" pitchFamily="34" charset="0"/>
                <a:cs typeface="Arial" panose="020B0604020202020204" pitchFamily="34" charset="0"/>
                <a:hlinkClick r:id="rId4"/>
              </a:rPr>
              <a:t>http://changingminds.org/techniques/body/body_language.htm</a:t>
            </a:r>
            <a:r>
              <a:rPr lang="en-US" sz="1800" dirty="0">
                <a:latin typeface="Arial" panose="020B0604020202020204" pitchFamily="34" charset="0"/>
                <a:cs typeface="Arial" panose="020B0604020202020204" pitchFamily="34" charset="0"/>
              </a:rPr>
              <a:t> </a:t>
            </a:r>
            <a:endParaRPr lang="en-US" sz="1800" dirty="0" smtClean="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SG" sz="1800" dirty="0">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sz="1800" dirty="0" smtClean="0">
                <a:solidFill>
                  <a:srgbClr val="FFFFFF"/>
                </a:solidFill>
                <a:latin typeface="Arial" panose="020B0604020202020204" pitchFamily="34" charset="0"/>
                <a:cs typeface="Arial" panose="020B0604020202020204" pitchFamily="34" charset="0"/>
              </a:rPr>
              <a:t>Clayton, P. (2015, September 16). </a:t>
            </a:r>
            <a:r>
              <a:rPr lang="en-SG" sz="1800" i="1" dirty="0">
                <a:solidFill>
                  <a:srgbClr val="FFFFFF"/>
                </a:solidFill>
                <a:latin typeface="Arial" panose="020B0604020202020204" pitchFamily="34" charset="0"/>
                <a:cs typeface="Arial" panose="020B0604020202020204" pitchFamily="34" charset="0"/>
              </a:rPr>
              <a:t>Body Language at Work by Peter Clayton </a:t>
            </a:r>
            <a:r>
              <a:rPr lang="en-US" sz="1800" i="1" dirty="0" smtClean="0">
                <a:solidFill>
                  <a:srgbClr val="FFFFFF"/>
                </a:solidFill>
                <a:latin typeface="Arial" panose="020B0604020202020204" pitchFamily="34" charset="0"/>
                <a:cs typeface="Arial" panose="020B0604020202020204" pitchFamily="34" charset="0"/>
              </a:rPr>
              <a:t> </a:t>
            </a:r>
            <a:r>
              <a:rPr lang="en-US" sz="1800" dirty="0">
                <a:solidFill>
                  <a:srgbClr val="FFFFFF"/>
                </a:solidFill>
                <a:latin typeface="Arial" panose="020B0604020202020204" pitchFamily="34" charset="0"/>
                <a:cs typeface="Arial" panose="020B0604020202020204" pitchFamily="34" charset="0"/>
              </a:rPr>
              <a:t>[Video file]. Retrieved from </a:t>
            </a:r>
            <a:r>
              <a:rPr lang="en-US" sz="1800" dirty="0">
                <a:solidFill>
                  <a:srgbClr val="FFFFFF"/>
                </a:solidFill>
                <a:latin typeface="Arial" panose="020B0604020202020204" pitchFamily="34" charset="0"/>
                <a:cs typeface="Arial" panose="020B0604020202020204" pitchFamily="34" charset="0"/>
                <a:hlinkClick r:id="rId5"/>
              </a:rPr>
              <a:t>https://</a:t>
            </a:r>
            <a:r>
              <a:rPr lang="en-US" sz="1800" dirty="0" smtClean="0">
                <a:solidFill>
                  <a:srgbClr val="FFFFFF"/>
                </a:solidFill>
                <a:latin typeface="Arial" panose="020B0604020202020204" pitchFamily="34" charset="0"/>
                <a:cs typeface="Arial" panose="020B0604020202020204" pitchFamily="34" charset="0"/>
                <a:hlinkClick r:id="rId5"/>
              </a:rPr>
              <a:t>www.youtube.com/watch?v=t-eC2QQ-nSM</a:t>
            </a:r>
            <a:r>
              <a:rPr lang="en-US" sz="1800" dirty="0" smtClean="0">
                <a:solidFill>
                  <a:srgbClr val="FFFFFF"/>
                </a:solidFill>
                <a:latin typeface="Arial" panose="020B0604020202020204" pitchFamily="34" charset="0"/>
                <a:cs typeface="Arial" panose="020B0604020202020204" pitchFamily="34" charset="0"/>
              </a:rPr>
              <a:t>  </a:t>
            </a:r>
            <a:endParaRPr lang="en-US" sz="1800" dirty="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sz="1800" dirty="0" smtClean="0">
              <a:solidFill>
                <a:srgbClr val="FFFF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spcBef>
                <a:spcPct val="0"/>
              </a:spcBef>
              <a:buClrTx/>
              <a:buFontTx/>
              <a:buNone/>
            </a:pPr>
            <a:fld id="{523BD588-7765-4F81-8B9F-6A55640F37D9}" type="slidenum">
              <a:rPr lang="en-US" altLang="en-US" sz="1200">
                <a:solidFill>
                  <a:srgbClr val="FFFFFF"/>
                </a:solidFill>
                <a:latin typeface="Century Schoolbook" pitchFamily="18" charset="0"/>
              </a:rPr>
              <a:pPr>
                <a:spcBef>
                  <a:spcPct val="0"/>
                </a:spcBef>
                <a:buClrTx/>
                <a:buFontTx/>
                <a:buNone/>
              </a:pPr>
              <a:t>3</a:t>
            </a:fld>
            <a:endParaRPr lang="en-US" altLang="en-US" sz="1200">
              <a:solidFill>
                <a:srgbClr val="FFFFFF"/>
              </a:solidFill>
              <a:latin typeface="Century Schoolbook" pitchFamily="18" charset="0"/>
            </a:endParaRPr>
          </a:p>
        </p:txBody>
      </p:sp>
      <p:sp>
        <p:nvSpPr>
          <p:cNvPr id="10243" name="TextBox 5"/>
          <p:cNvSpPr txBox="1">
            <a:spLocks noChangeArrowheads="1"/>
          </p:cNvSpPr>
          <p:nvPr/>
        </p:nvSpPr>
        <p:spPr bwMode="auto">
          <a:xfrm>
            <a:off x="468313" y="306388"/>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3200">
                <a:solidFill>
                  <a:schemeClr val="tx1"/>
                </a:solidFill>
                <a:latin typeface="Arial" charset="0"/>
              </a:rPr>
              <a:t>The Problem Analysis </a:t>
            </a:r>
            <a:endParaRPr lang="en-SG" altLang="en-US" sz="3200">
              <a:solidFill>
                <a:schemeClr val="tx1"/>
              </a:solidFill>
              <a:latin typeface="Arial" charset="0"/>
            </a:endParaRPr>
          </a:p>
        </p:txBody>
      </p:sp>
      <p:graphicFrame>
        <p:nvGraphicFramePr>
          <p:cNvPr id="3" name="Diagram 2"/>
          <p:cNvGraphicFramePr/>
          <p:nvPr/>
        </p:nvGraphicFramePr>
        <p:xfrm>
          <a:off x="468573" y="1397000"/>
          <a:ext cx="8294427"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a:off x="990600" y="2209800"/>
            <a:ext cx="7375525" cy="4322763"/>
          </a:xfrm>
          <a:prstGeom prst="ellipse">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latin typeface="Berlin Sans FB" pitchFamily="34" charset="0"/>
            </a:endParaRPr>
          </a:p>
        </p:txBody>
      </p:sp>
      <p:sp>
        <p:nvSpPr>
          <p:cNvPr id="33" name="Title 1"/>
          <p:cNvSpPr>
            <a:spLocks noGrp="1"/>
          </p:cNvSpPr>
          <p:nvPr>
            <p:ph type="title"/>
          </p:nvPr>
        </p:nvSpPr>
        <p:spPr>
          <a:xfrm>
            <a:off x="838200" y="198438"/>
            <a:ext cx="7467600" cy="563562"/>
          </a:xfrm>
        </p:spPr>
        <p:txBody>
          <a:bodyPr>
            <a:noAutofit/>
          </a:bodyPr>
          <a:lstStyle/>
          <a:p>
            <a:pPr algn="ctr" eaLnBrk="1" fontAlgn="auto" hangingPunct="1">
              <a:spcAft>
                <a:spcPts val="0"/>
              </a:spcAft>
              <a:defRPr/>
            </a:pPr>
            <a:r>
              <a:rPr lang="en-GB" b="0" dirty="0" smtClean="0">
                <a:solidFill>
                  <a:srgbClr val="FFFFFF"/>
                </a:solidFill>
                <a:latin typeface="Arial" panose="020B0604020202020204" pitchFamily="34" charset="0"/>
                <a:cs typeface="Arial" panose="020B0604020202020204" pitchFamily="34" charset="0"/>
              </a:rPr>
              <a:t>The Communication Process</a:t>
            </a:r>
            <a:endParaRPr lang="en-GB" b="0" dirty="0">
              <a:solidFill>
                <a:srgbClr val="FFFFFF"/>
              </a:solidFill>
              <a:latin typeface="Arial" panose="020B0604020202020204" pitchFamily="34" charset="0"/>
              <a:cs typeface="Arial" panose="020B0604020202020204" pitchFamily="34" charset="0"/>
            </a:endParaRPr>
          </a:p>
        </p:txBody>
      </p:sp>
      <p:sp>
        <p:nvSpPr>
          <p:cNvPr id="38" name="Content Placeholder 2"/>
          <p:cNvSpPr>
            <a:spLocks noGrp="1"/>
          </p:cNvSpPr>
          <p:nvPr>
            <p:ph idx="1"/>
          </p:nvPr>
        </p:nvSpPr>
        <p:spPr>
          <a:xfrm>
            <a:off x="557213" y="838200"/>
            <a:ext cx="8305800" cy="1066800"/>
          </a:xfrm>
        </p:spPr>
        <p:txBody>
          <a:bodyPr rtlCol="0">
            <a:normAutofit/>
          </a:bodyPr>
          <a:lstStyle/>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2000" dirty="0" smtClean="0">
                <a:solidFill>
                  <a:schemeClr val="tx1"/>
                </a:solidFill>
                <a:latin typeface="Arial" panose="020B0604020202020204" pitchFamily="34" charset="0"/>
                <a:cs typeface="Arial" panose="020B0604020202020204" pitchFamily="34" charset="0"/>
              </a:rPr>
              <a:t>The sender encodes non-verbal cues into the message (which could  include both </a:t>
            </a:r>
            <a:r>
              <a:rPr lang="en-GB" sz="2000" b="1" u="sng" dirty="0" smtClean="0">
                <a:solidFill>
                  <a:schemeClr val="tx1"/>
                </a:solidFill>
                <a:latin typeface="Arial" panose="020B0604020202020204" pitchFamily="34" charset="0"/>
                <a:cs typeface="Arial" panose="020B0604020202020204" pitchFamily="34" charset="0"/>
              </a:rPr>
              <a:t>verbal</a:t>
            </a:r>
            <a:r>
              <a:rPr lang="en-GB" sz="2000" dirty="0" smtClean="0">
                <a:solidFill>
                  <a:schemeClr val="tx1"/>
                </a:solidFill>
                <a:latin typeface="Arial" panose="020B0604020202020204" pitchFamily="34" charset="0"/>
                <a:cs typeface="Arial" panose="020B0604020202020204" pitchFamily="34" charset="0"/>
              </a:rPr>
              <a:t> and </a:t>
            </a:r>
            <a:r>
              <a:rPr lang="en-GB" sz="2000" b="1" u="sng" dirty="0" smtClean="0">
                <a:solidFill>
                  <a:schemeClr val="tx1"/>
                </a:solidFill>
                <a:latin typeface="Arial" panose="020B0604020202020204" pitchFamily="34" charset="0"/>
                <a:cs typeface="Arial" panose="020B0604020202020204" pitchFamily="34" charset="0"/>
              </a:rPr>
              <a:t>non-verbal</a:t>
            </a:r>
            <a:r>
              <a:rPr lang="en-GB" sz="2000" dirty="0" smtClean="0">
                <a:solidFill>
                  <a:schemeClr val="tx1"/>
                </a:solidFill>
                <a:latin typeface="Arial" panose="020B0604020202020204" pitchFamily="34" charset="0"/>
                <a:cs typeface="Arial" panose="020B0604020202020204" pitchFamily="34" charset="0"/>
              </a:rPr>
              <a:t> components).</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GB" sz="2000" dirty="0" smtClean="0">
                <a:solidFill>
                  <a:schemeClr val="tx1"/>
                </a:solidFill>
                <a:latin typeface="Arial" panose="020B0604020202020204" pitchFamily="34" charset="0"/>
                <a:cs typeface="Arial" panose="020B0604020202020204" pitchFamily="34" charset="0"/>
              </a:rPr>
              <a:t>The non-verbal cues are decoded by the receiver.</a:t>
            </a:r>
          </a:p>
          <a:p>
            <a:pPr marL="0" indent="0" eaLnBrk="1" fontAlgn="auto" hangingPunct="1">
              <a:spcAft>
                <a:spcPts val="0"/>
              </a:spcAft>
              <a:buClr>
                <a:schemeClr val="accent1">
                  <a:lumMod val="60000"/>
                  <a:lumOff val="40000"/>
                </a:schemeClr>
              </a:buClr>
              <a:buFont typeface="Arial" panose="020B0604020202020204" pitchFamily="34" charset="0"/>
              <a:buNone/>
              <a:defRPr/>
            </a:pPr>
            <a:endParaRPr lang="en-GB" sz="2800" dirty="0" smtClean="0">
              <a:solidFill>
                <a:schemeClr val="tx1"/>
              </a:solidFill>
              <a:latin typeface="Berlin Sans FB" pitchFamily="34" charset="0"/>
            </a:endParaRPr>
          </a:p>
        </p:txBody>
      </p:sp>
      <p:pic>
        <p:nvPicPr>
          <p:cNvPr id="5" name="Picture 4"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903413" y="3606800"/>
            <a:ext cx="1168400" cy="127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081713" y="3619500"/>
            <a:ext cx="1069975" cy="1257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271" name="TextBox 6"/>
          <p:cNvSpPr txBox="1">
            <a:spLocks noChangeArrowheads="1"/>
          </p:cNvSpPr>
          <p:nvPr/>
        </p:nvSpPr>
        <p:spPr bwMode="auto">
          <a:xfrm>
            <a:off x="541338" y="3949700"/>
            <a:ext cx="1217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US" altLang="en-US" sz="1600">
                <a:solidFill>
                  <a:srgbClr val="FFFFFF"/>
                </a:solidFill>
                <a:latin typeface="Berlin Sans FB" pitchFamily="34" charset="0"/>
              </a:rPr>
              <a:t>SENDER</a:t>
            </a:r>
          </a:p>
        </p:txBody>
      </p:sp>
      <p:sp>
        <p:nvSpPr>
          <p:cNvPr id="11272" name="TextBox 7"/>
          <p:cNvSpPr txBox="1">
            <a:spLocks noChangeArrowheads="1"/>
          </p:cNvSpPr>
          <p:nvPr/>
        </p:nvSpPr>
        <p:spPr bwMode="auto">
          <a:xfrm>
            <a:off x="7402513" y="4117975"/>
            <a:ext cx="1217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US" altLang="en-US" sz="1600">
                <a:solidFill>
                  <a:srgbClr val="FFFFFF"/>
                </a:solidFill>
                <a:latin typeface="Berlin Sans FB" pitchFamily="34" charset="0"/>
              </a:rPr>
              <a:t>RECEIVER</a:t>
            </a:r>
            <a:endParaRPr lang="en-SG" altLang="en-US" sz="1600">
              <a:solidFill>
                <a:srgbClr val="FFFFFF"/>
              </a:solidFill>
              <a:latin typeface="Berlin Sans FB" pitchFamily="34" charset="0"/>
            </a:endParaRPr>
          </a:p>
        </p:txBody>
      </p:sp>
      <p:sp>
        <p:nvSpPr>
          <p:cNvPr id="11273" name="TextBox 8"/>
          <p:cNvSpPr txBox="1">
            <a:spLocks noChangeArrowheads="1"/>
          </p:cNvSpPr>
          <p:nvPr/>
        </p:nvSpPr>
        <p:spPr bwMode="auto">
          <a:xfrm>
            <a:off x="3160713" y="3081338"/>
            <a:ext cx="309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2000">
                <a:solidFill>
                  <a:srgbClr val="FFFFFF"/>
                </a:solidFill>
                <a:latin typeface="Berlin Sans FB" pitchFamily="34" charset="0"/>
              </a:rPr>
              <a:t>Non-Verbal MESSAGE</a:t>
            </a:r>
            <a:endParaRPr lang="en-SG" altLang="en-US" sz="2000">
              <a:solidFill>
                <a:srgbClr val="FFFFFF"/>
              </a:solidFill>
              <a:latin typeface="Berlin Sans FB" pitchFamily="34" charset="0"/>
            </a:endParaRPr>
          </a:p>
        </p:txBody>
      </p:sp>
      <p:sp>
        <p:nvSpPr>
          <p:cNvPr id="10" name="Curved Down Arrow 9"/>
          <p:cNvSpPr/>
          <p:nvPr/>
        </p:nvSpPr>
        <p:spPr>
          <a:xfrm>
            <a:off x="2676525" y="2625725"/>
            <a:ext cx="4067175" cy="584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latin typeface="Berlin Sans FB" pitchFamily="34" charset="0"/>
            </a:endParaRPr>
          </a:p>
        </p:txBody>
      </p:sp>
      <p:sp>
        <p:nvSpPr>
          <p:cNvPr id="11" name="Curved Down Arrow 10"/>
          <p:cNvSpPr/>
          <p:nvPr/>
        </p:nvSpPr>
        <p:spPr>
          <a:xfrm rot="10800000">
            <a:off x="2676525" y="5146675"/>
            <a:ext cx="4067175" cy="5842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SG">
              <a:solidFill>
                <a:srgbClr val="FFFFFF"/>
              </a:solidFill>
              <a:latin typeface="Berlin Sans FB" pitchFamily="34" charset="0"/>
            </a:endParaRPr>
          </a:p>
        </p:txBody>
      </p:sp>
      <p:sp>
        <p:nvSpPr>
          <p:cNvPr id="11276" name="TextBox 11"/>
          <p:cNvSpPr txBox="1">
            <a:spLocks noChangeArrowheads="1"/>
          </p:cNvSpPr>
          <p:nvPr/>
        </p:nvSpPr>
        <p:spPr bwMode="auto">
          <a:xfrm>
            <a:off x="6496050" y="6015038"/>
            <a:ext cx="203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US" altLang="en-US" sz="2800" b="1">
                <a:solidFill>
                  <a:srgbClr val="FFFFFF"/>
                </a:solidFill>
                <a:latin typeface="Berlin Sans FB" pitchFamily="34" charset="0"/>
              </a:rPr>
              <a:t>CONTEXT</a:t>
            </a:r>
            <a:endParaRPr lang="en-SG" altLang="en-US" sz="1800" b="1">
              <a:solidFill>
                <a:srgbClr val="FFFFFF"/>
              </a:solidFill>
              <a:latin typeface="Berlin Sans FB" pitchFamily="34" charset="0"/>
            </a:endParaRPr>
          </a:p>
        </p:txBody>
      </p:sp>
      <p:sp>
        <p:nvSpPr>
          <p:cNvPr id="11277" name="TextBox 10"/>
          <p:cNvSpPr txBox="1">
            <a:spLocks noChangeArrowheads="1"/>
          </p:cNvSpPr>
          <p:nvPr/>
        </p:nvSpPr>
        <p:spPr bwMode="auto">
          <a:xfrm>
            <a:off x="1941513" y="3182938"/>
            <a:ext cx="1339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GB" altLang="en-US" sz="2000">
                <a:solidFill>
                  <a:srgbClr val="FFFFFF"/>
                </a:solidFill>
                <a:latin typeface="Berlin Sans FB" pitchFamily="34" charset="0"/>
              </a:rPr>
              <a:t>Encode</a:t>
            </a:r>
            <a:endParaRPr lang="en-GB" altLang="en-US">
              <a:solidFill>
                <a:srgbClr val="FFFFFF"/>
              </a:solidFill>
              <a:latin typeface="Berlin Sans FB" pitchFamily="34" charset="0"/>
            </a:endParaRPr>
          </a:p>
        </p:txBody>
      </p:sp>
      <p:sp>
        <p:nvSpPr>
          <p:cNvPr id="11278" name="TextBox 11"/>
          <p:cNvSpPr txBox="1">
            <a:spLocks noChangeArrowheads="1"/>
          </p:cNvSpPr>
          <p:nvPr/>
        </p:nvSpPr>
        <p:spPr bwMode="auto">
          <a:xfrm>
            <a:off x="6280150" y="4881563"/>
            <a:ext cx="123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GB" altLang="en-US" sz="2000">
                <a:solidFill>
                  <a:srgbClr val="FFFFFF"/>
                </a:solidFill>
                <a:latin typeface="Berlin Sans FB" pitchFamily="34" charset="0"/>
              </a:rPr>
              <a:t>Encode</a:t>
            </a:r>
            <a:endParaRPr lang="en-GB" altLang="en-US">
              <a:solidFill>
                <a:srgbClr val="FFFFFF"/>
              </a:solidFill>
              <a:latin typeface="Berlin Sans FB" pitchFamily="34" charset="0"/>
            </a:endParaRPr>
          </a:p>
        </p:txBody>
      </p:sp>
      <p:sp>
        <p:nvSpPr>
          <p:cNvPr id="11279" name="TextBox 12"/>
          <p:cNvSpPr txBox="1">
            <a:spLocks noChangeArrowheads="1"/>
          </p:cNvSpPr>
          <p:nvPr/>
        </p:nvSpPr>
        <p:spPr bwMode="auto">
          <a:xfrm>
            <a:off x="6227763" y="3198813"/>
            <a:ext cx="1417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GB" altLang="en-US" sz="2000">
                <a:solidFill>
                  <a:srgbClr val="FFFFFF"/>
                </a:solidFill>
                <a:latin typeface="Berlin Sans FB" pitchFamily="34" charset="0"/>
              </a:rPr>
              <a:t>Decode</a:t>
            </a:r>
            <a:endParaRPr lang="en-GB" altLang="en-US">
              <a:solidFill>
                <a:srgbClr val="FFFFFF"/>
              </a:solidFill>
              <a:latin typeface="Berlin Sans FB" pitchFamily="34" charset="0"/>
            </a:endParaRPr>
          </a:p>
        </p:txBody>
      </p:sp>
      <p:sp>
        <p:nvSpPr>
          <p:cNvPr id="11280" name="TextBox 13"/>
          <p:cNvSpPr txBox="1">
            <a:spLocks noChangeArrowheads="1"/>
          </p:cNvSpPr>
          <p:nvPr/>
        </p:nvSpPr>
        <p:spPr bwMode="auto">
          <a:xfrm>
            <a:off x="1979613" y="4876800"/>
            <a:ext cx="1393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GB" altLang="en-US" sz="2000">
                <a:solidFill>
                  <a:srgbClr val="FFFFFF"/>
                </a:solidFill>
                <a:latin typeface="Berlin Sans FB" pitchFamily="34" charset="0"/>
              </a:rPr>
              <a:t>Decode</a:t>
            </a:r>
          </a:p>
        </p:txBody>
      </p:sp>
      <p:sp>
        <p:nvSpPr>
          <p:cNvPr id="21" name="Lightning Bolt 20"/>
          <p:cNvSpPr/>
          <p:nvPr/>
        </p:nvSpPr>
        <p:spPr>
          <a:xfrm rot="15928811">
            <a:off x="3222625" y="5407025"/>
            <a:ext cx="752475" cy="822325"/>
          </a:xfrm>
          <a:prstGeom prst="lightningBolt">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dirty="0">
              <a:solidFill>
                <a:srgbClr val="FFFFFF"/>
              </a:solidFill>
              <a:latin typeface="Berlin Sans FB" pitchFamily="34" charset="0"/>
              <a:cs typeface="Arial" charset="0"/>
            </a:endParaRPr>
          </a:p>
        </p:txBody>
      </p:sp>
      <p:sp>
        <p:nvSpPr>
          <p:cNvPr id="22" name="Lightning Bolt 21"/>
          <p:cNvSpPr/>
          <p:nvPr/>
        </p:nvSpPr>
        <p:spPr>
          <a:xfrm rot="4982783">
            <a:off x="5666581" y="2245520"/>
            <a:ext cx="752475" cy="823912"/>
          </a:xfrm>
          <a:prstGeom prst="lightningBolt">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dirty="0">
              <a:solidFill>
                <a:srgbClr val="FFFFFF"/>
              </a:solidFill>
              <a:latin typeface="Berlin Sans FB" pitchFamily="34" charset="0"/>
              <a:cs typeface="Arial" charset="0"/>
            </a:endParaRPr>
          </a:p>
        </p:txBody>
      </p:sp>
      <p:sp>
        <p:nvSpPr>
          <p:cNvPr id="11283" name="TextBox 20"/>
          <p:cNvSpPr txBox="1">
            <a:spLocks noChangeArrowheads="1"/>
          </p:cNvSpPr>
          <p:nvPr/>
        </p:nvSpPr>
        <p:spPr bwMode="auto">
          <a:xfrm>
            <a:off x="1593850" y="5730875"/>
            <a:ext cx="1530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r" eaLnBrk="1" hangingPunct="1">
              <a:spcBef>
                <a:spcPct val="0"/>
              </a:spcBef>
              <a:buClrTx/>
              <a:buFontTx/>
              <a:buNone/>
            </a:pPr>
            <a:r>
              <a:rPr lang="en-GB" altLang="en-US" sz="1800">
                <a:solidFill>
                  <a:srgbClr val="FFFFFF"/>
                </a:solidFill>
                <a:latin typeface="Berlin Sans FB" pitchFamily="34" charset="0"/>
              </a:rPr>
              <a:t>Assumptions</a:t>
            </a:r>
          </a:p>
          <a:p>
            <a:pPr algn="r" eaLnBrk="1" hangingPunct="1">
              <a:spcBef>
                <a:spcPct val="0"/>
              </a:spcBef>
              <a:buClrTx/>
              <a:buFontTx/>
              <a:buNone/>
            </a:pPr>
            <a:r>
              <a:rPr lang="en-GB" altLang="en-US" sz="1800">
                <a:solidFill>
                  <a:srgbClr val="FFFFFF"/>
                </a:solidFill>
                <a:latin typeface="Berlin Sans FB" pitchFamily="34" charset="0"/>
              </a:rPr>
              <a:t>Beliefs </a:t>
            </a:r>
          </a:p>
          <a:p>
            <a:pPr algn="r" eaLnBrk="1" hangingPunct="1">
              <a:spcBef>
                <a:spcPct val="0"/>
              </a:spcBef>
              <a:buClrTx/>
              <a:buFontTx/>
              <a:buNone/>
            </a:pPr>
            <a:r>
              <a:rPr lang="en-GB" altLang="en-US" sz="1800">
                <a:solidFill>
                  <a:srgbClr val="FFFFFF"/>
                </a:solidFill>
                <a:latin typeface="Berlin Sans FB" pitchFamily="34" charset="0"/>
              </a:rPr>
              <a:t>Background</a:t>
            </a:r>
          </a:p>
        </p:txBody>
      </p:sp>
      <p:sp>
        <p:nvSpPr>
          <p:cNvPr id="30" name="TextBox 29"/>
          <p:cNvSpPr txBox="1"/>
          <p:nvPr/>
        </p:nvSpPr>
        <p:spPr>
          <a:xfrm>
            <a:off x="3810000" y="2249488"/>
            <a:ext cx="2108200" cy="646112"/>
          </a:xfrm>
          <a:prstGeom prst="rect">
            <a:avLst/>
          </a:prstGeom>
          <a:noFill/>
        </p:spPr>
        <p:txBody>
          <a:bodyPr>
            <a:spAutoFit/>
          </a:bodyPr>
          <a:lstStyle/>
          <a:p>
            <a:pPr eaLnBrk="1" hangingPunct="1">
              <a:defRPr/>
            </a:pPr>
            <a:r>
              <a:rPr lang="en-US" sz="3600" dirty="0">
                <a:solidFill>
                  <a:schemeClr val="bg1">
                    <a:lumMod val="95000"/>
                    <a:lumOff val="5000"/>
                  </a:schemeClr>
                </a:solidFill>
                <a:latin typeface="Berlin Sans FB" pitchFamily="34" charset="0"/>
                <a:cs typeface="Arial" panose="020B0604020202020204" pitchFamily="34" charset="0"/>
              </a:rPr>
              <a:t>Barriers</a:t>
            </a:r>
            <a:endParaRPr lang="en-SG" sz="3600" dirty="0">
              <a:solidFill>
                <a:schemeClr val="bg1">
                  <a:lumMod val="95000"/>
                  <a:lumOff val="5000"/>
                </a:schemeClr>
              </a:solidFill>
              <a:latin typeface="Berlin Sans FB" pitchFamily="34" charset="0"/>
              <a:cs typeface="Arial" panose="020B0604020202020204" pitchFamily="34" charset="0"/>
            </a:endParaRPr>
          </a:p>
        </p:txBody>
      </p:sp>
      <p:sp>
        <p:nvSpPr>
          <p:cNvPr id="36" name="TextBox 35"/>
          <p:cNvSpPr txBox="1"/>
          <p:nvPr/>
        </p:nvSpPr>
        <p:spPr>
          <a:xfrm>
            <a:off x="3962400" y="5297488"/>
            <a:ext cx="1662113" cy="646112"/>
          </a:xfrm>
          <a:prstGeom prst="rect">
            <a:avLst/>
          </a:prstGeom>
          <a:noFill/>
        </p:spPr>
        <p:txBody>
          <a:bodyPr>
            <a:spAutoFit/>
          </a:bodyPr>
          <a:lstStyle/>
          <a:p>
            <a:pPr eaLnBrk="1" hangingPunct="1">
              <a:defRPr/>
            </a:pPr>
            <a:r>
              <a:rPr lang="en-US" sz="3600" dirty="0">
                <a:solidFill>
                  <a:schemeClr val="bg1">
                    <a:lumMod val="95000"/>
                    <a:lumOff val="5000"/>
                  </a:schemeClr>
                </a:solidFill>
                <a:latin typeface="Berlin Sans FB" pitchFamily="34" charset="0"/>
                <a:cs typeface="Arial" panose="020B0604020202020204" pitchFamily="34" charset="0"/>
              </a:rPr>
              <a:t>Barriers</a:t>
            </a:r>
            <a:endParaRPr lang="en-SG" sz="3600" dirty="0">
              <a:solidFill>
                <a:schemeClr val="bg1">
                  <a:lumMod val="95000"/>
                  <a:lumOff val="5000"/>
                </a:schemeClr>
              </a:solidFill>
              <a:latin typeface="Berlin Sans FB" pitchFamily="34" charset="0"/>
              <a:cs typeface="Arial" panose="020B0604020202020204" pitchFamily="34" charset="0"/>
            </a:endParaRPr>
          </a:p>
        </p:txBody>
      </p:sp>
      <p:sp>
        <p:nvSpPr>
          <p:cNvPr id="11286" name="TextBox 20"/>
          <p:cNvSpPr txBox="1">
            <a:spLocks noChangeArrowheads="1"/>
          </p:cNvSpPr>
          <p:nvPr/>
        </p:nvSpPr>
        <p:spPr bwMode="auto">
          <a:xfrm>
            <a:off x="6496050" y="2043113"/>
            <a:ext cx="15303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eaLnBrk="1" hangingPunct="1">
              <a:spcBef>
                <a:spcPct val="0"/>
              </a:spcBef>
              <a:buClrTx/>
              <a:buFontTx/>
              <a:buNone/>
            </a:pPr>
            <a:r>
              <a:rPr lang="en-GB" altLang="en-US" sz="1800">
                <a:solidFill>
                  <a:srgbClr val="FFFFFF"/>
                </a:solidFill>
                <a:latin typeface="Berlin Sans FB" pitchFamily="34" charset="0"/>
              </a:rPr>
              <a:t>Assumptions</a:t>
            </a:r>
          </a:p>
          <a:p>
            <a:pPr eaLnBrk="1" hangingPunct="1">
              <a:spcBef>
                <a:spcPct val="0"/>
              </a:spcBef>
              <a:buClrTx/>
              <a:buFontTx/>
              <a:buNone/>
            </a:pPr>
            <a:r>
              <a:rPr lang="en-GB" altLang="en-US" sz="1800">
                <a:solidFill>
                  <a:srgbClr val="FFFFFF"/>
                </a:solidFill>
                <a:latin typeface="Berlin Sans FB" pitchFamily="34" charset="0"/>
              </a:rPr>
              <a:t>Beliefs </a:t>
            </a:r>
          </a:p>
          <a:p>
            <a:pPr eaLnBrk="1" hangingPunct="1">
              <a:spcBef>
                <a:spcPct val="0"/>
              </a:spcBef>
              <a:buClrTx/>
              <a:buFontTx/>
              <a:buNone/>
            </a:pPr>
            <a:r>
              <a:rPr lang="en-GB" altLang="en-US" sz="1800">
                <a:solidFill>
                  <a:srgbClr val="FFFFFF"/>
                </a:solidFill>
                <a:latin typeface="Berlin Sans FB" pitchFamily="34" charset="0"/>
              </a:rPr>
              <a:t>Background</a:t>
            </a:r>
          </a:p>
        </p:txBody>
      </p:sp>
      <p:sp>
        <p:nvSpPr>
          <p:cNvPr id="11287" name="TextBox 26"/>
          <p:cNvSpPr txBox="1">
            <a:spLocks noChangeArrowheads="1"/>
          </p:cNvSpPr>
          <p:nvPr/>
        </p:nvSpPr>
        <p:spPr bwMode="auto">
          <a:xfrm>
            <a:off x="3128963" y="4927600"/>
            <a:ext cx="3098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95B3D7"/>
              </a:buClr>
              <a:buFont typeface="Arial" charset="0"/>
              <a:buChar char="•"/>
              <a:defRPr sz="2400">
                <a:solidFill>
                  <a:schemeClr val="tx2"/>
                </a:solidFill>
                <a:latin typeface="Tw Cen MT" pitchFamily="34" charset="0"/>
              </a:defRPr>
            </a:lvl1pPr>
            <a:lvl2pPr marL="742950" indent="-285750">
              <a:spcBef>
                <a:spcPct val="20000"/>
              </a:spcBef>
              <a:buClr>
                <a:srgbClr val="95B3D7"/>
              </a:buClr>
              <a:buFont typeface="Arial" charset="0"/>
              <a:buChar char="•"/>
              <a:defRPr sz="2000">
                <a:solidFill>
                  <a:schemeClr val="tx1"/>
                </a:solidFill>
                <a:latin typeface="Tw Cen MT" pitchFamily="34" charset="0"/>
              </a:defRPr>
            </a:lvl2pPr>
            <a:lvl3pPr marL="1143000" indent="-228600">
              <a:spcBef>
                <a:spcPct val="20000"/>
              </a:spcBef>
              <a:buClr>
                <a:schemeClr val="accent2"/>
              </a:buClr>
              <a:buFont typeface="Arial" charset="0"/>
              <a:buChar char="•"/>
              <a:defRPr sz="2000">
                <a:solidFill>
                  <a:schemeClr val="tx2"/>
                </a:solidFill>
                <a:latin typeface="Tw Cen MT" pitchFamily="34" charset="0"/>
              </a:defRPr>
            </a:lvl3pPr>
            <a:lvl4pPr marL="1600200" indent="-228600">
              <a:spcBef>
                <a:spcPct val="20000"/>
              </a:spcBef>
              <a:buClr>
                <a:srgbClr val="9BBB59"/>
              </a:buClr>
              <a:buFont typeface="Arial" charset="0"/>
              <a:buChar char="•"/>
              <a:defRPr>
                <a:solidFill>
                  <a:schemeClr val="tx1"/>
                </a:solidFill>
                <a:latin typeface="Tw Cen MT" pitchFamily="34" charset="0"/>
              </a:defRPr>
            </a:lvl4pPr>
            <a:lvl5pPr marL="2057400" indent="-228600">
              <a:spcBef>
                <a:spcPct val="20000"/>
              </a:spcBef>
              <a:buClr>
                <a:srgbClr val="8064A2"/>
              </a:buClr>
              <a:buFont typeface="Arial" charset="0"/>
              <a:buChar char="•"/>
              <a:defRPr sz="1600">
                <a:solidFill>
                  <a:schemeClr val="tx2"/>
                </a:solidFill>
                <a:latin typeface="Tw Cen MT" pitchFamily="34" charset="0"/>
              </a:defRPr>
            </a:lvl5pPr>
            <a:lvl6pPr marL="25146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6pPr>
            <a:lvl7pPr marL="29718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7pPr>
            <a:lvl8pPr marL="34290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8pPr>
            <a:lvl9pPr marL="3886200" indent="-228600" eaLnBrk="0" fontAlgn="base" hangingPunct="0">
              <a:spcBef>
                <a:spcPct val="20000"/>
              </a:spcBef>
              <a:spcAft>
                <a:spcPct val="0"/>
              </a:spcAft>
              <a:buClr>
                <a:srgbClr val="8064A2"/>
              </a:buClr>
              <a:buFont typeface="Arial" charset="0"/>
              <a:buChar char="•"/>
              <a:defRPr sz="1600">
                <a:solidFill>
                  <a:schemeClr val="tx2"/>
                </a:solidFill>
                <a:latin typeface="Tw Cen MT" pitchFamily="34" charset="0"/>
              </a:defRPr>
            </a:lvl9pPr>
          </a:lstStyle>
          <a:p>
            <a:pPr algn="ctr" eaLnBrk="1" hangingPunct="1">
              <a:spcBef>
                <a:spcPct val="0"/>
              </a:spcBef>
              <a:buClrTx/>
              <a:buFontTx/>
              <a:buNone/>
            </a:pPr>
            <a:r>
              <a:rPr lang="en-US" altLang="en-US" sz="2000">
                <a:solidFill>
                  <a:srgbClr val="FFFFFF"/>
                </a:solidFill>
                <a:latin typeface="Berlin Sans FB" pitchFamily="34" charset="0"/>
              </a:rPr>
              <a:t>Non-Verbal Feedback</a:t>
            </a:r>
            <a:endParaRPr lang="en-SG" altLang="en-US" sz="2000">
              <a:solidFill>
                <a:srgbClr val="FFFFFF"/>
              </a:solidFill>
              <a:latin typeface="Berlin Sans FB"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bwMode="auto">
          <a:xfrm>
            <a:off x="609600" y="532263"/>
            <a:ext cx="4572000" cy="715962"/>
          </a:xfrm>
        </p:spPr>
        <p:txBody>
          <a:bodyPr wrap="square" numCol="1" anchorCtr="0" compatLnSpc="1">
            <a:prstTxWarp prst="textNoShape">
              <a:avLst/>
            </a:prstTxWarp>
          </a:bodyPr>
          <a:lstStyle/>
          <a:p>
            <a:pP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Communication</a:t>
            </a:r>
          </a:p>
        </p:txBody>
      </p:sp>
      <p:sp>
        <p:nvSpPr>
          <p:cNvPr id="3" name="Content Placeholder 2"/>
          <p:cNvSpPr>
            <a:spLocks noGrp="1"/>
          </p:cNvSpPr>
          <p:nvPr>
            <p:ph idx="1"/>
          </p:nvPr>
        </p:nvSpPr>
        <p:spPr>
          <a:xfrm>
            <a:off x="533400" y="1447800"/>
            <a:ext cx="8229600" cy="5029200"/>
          </a:xfrm>
        </p:spPr>
        <p:txBody>
          <a:bodyPr rtlCol="0">
            <a:normAutofit/>
          </a:bodyPr>
          <a:lstStyle/>
          <a:p>
            <a:pPr marL="274320" indent="-274320" algn="just" eaLnBrk="1" fontAlgn="auto" hangingPunct="1">
              <a:spcAft>
                <a:spcPts val="0"/>
              </a:spcAft>
              <a:buClr>
                <a:schemeClr val="accent1">
                  <a:lumMod val="60000"/>
                  <a:lumOff val="40000"/>
                </a:schemeClr>
              </a:buClr>
              <a:buFont typeface="Arial" panose="020B0604020202020204" pitchFamily="34" charset="0"/>
              <a:buChar char="•"/>
              <a:defRPr/>
            </a:pPr>
            <a:r>
              <a:rPr lang="en-SG" dirty="0">
                <a:solidFill>
                  <a:srgbClr val="FFFFFF"/>
                </a:solidFill>
                <a:latin typeface="Arial" panose="020B0604020202020204" pitchFamily="34" charset="0"/>
                <a:cs typeface="Arial" panose="020B0604020202020204" pitchFamily="34" charset="0"/>
              </a:rPr>
              <a:t>All forms of communication can be categorized as either verbal or </a:t>
            </a:r>
            <a:r>
              <a:rPr lang="en-SG" dirty="0" smtClean="0">
                <a:solidFill>
                  <a:srgbClr val="FFFFFF"/>
                </a:solidFill>
                <a:latin typeface="Arial" panose="020B0604020202020204" pitchFamily="34" charset="0"/>
                <a:cs typeface="Arial" panose="020B0604020202020204" pitchFamily="34" charset="0"/>
              </a:rPr>
              <a:t>non-verbal</a:t>
            </a:r>
            <a:r>
              <a:rPr lang="en-SG" dirty="0">
                <a:solidFill>
                  <a:srgbClr val="FFFFFF"/>
                </a:solidFill>
                <a:latin typeface="Arial" panose="020B0604020202020204" pitchFamily="34" charset="0"/>
                <a:cs typeface="Arial" panose="020B0604020202020204" pitchFamily="34" charset="0"/>
              </a:rPr>
              <a:t>. </a:t>
            </a:r>
            <a:endParaRPr lang="en-SG" dirty="0" smtClean="0">
              <a:solidFill>
                <a:srgbClr val="FFFFFF"/>
              </a:solidFill>
              <a:latin typeface="Arial" panose="020B0604020202020204" pitchFamily="34" charset="0"/>
              <a:cs typeface="Arial" panose="020B0604020202020204" pitchFamily="34" charset="0"/>
            </a:endParaRPr>
          </a:p>
          <a:p>
            <a:pPr marL="274320" indent="-274320" algn="just"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Research suggests that only 7% of a message is sent through words, with the remaining 93% sent by non-verbal expressions. </a:t>
            </a:r>
          </a:p>
          <a:p>
            <a:pPr marL="0" indent="0" algn="just" eaLnBrk="1" fontAlgn="auto" hangingPunct="1">
              <a:spcAft>
                <a:spcPts val="0"/>
              </a:spcAft>
              <a:buClr>
                <a:schemeClr val="accent1">
                  <a:lumMod val="60000"/>
                  <a:lumOff val="40000"/>
                </a:schemeClr>
              </a:buClr>
              <a:buFont typeface="Arial" panose="020B0604020202020204" pitchFamily="34" charset="0"/>
              <a:buNone/>
              <a:defRPr/>
            </a:pPr>
            <a:endParaRPr lang="en-SG" dirty="0">
              <a:solidFill>
                <a:srgbClr val="FFFFFF"/>
              </a:solidFill>
              <a:latin typeface="Arial" panose="020B0604020202020204" pitchFamily="34" charset="0"/>
              <a:cs typeface="Arial" panose="020B0604020202020204" pitchFamily="34" charset="0"/>
            </a:endParaRP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86200"/>
            <a:ext cx="559593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419600"/>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bwMode="auto">
          <a:xfrm>
            <a:off x="609600" y="532263"/>
            <a:ext cx="4572000" cy="715962"/>
          </a:xfrm>
        </p:spPr>
        <p:txBody>
          <a:bodyPr wrap="square" numCol="1" anchorCtr="0" compatLnSpc="1">
            <a:prstTxWarp prst="textNoShape">
              <a:avLst/>
            </a:prstTxWarp>
          </a:bodyPr>
          <a:lstStyle/>
          <a:p>
            <a:pP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Communication</a:t>
            </a:r>
          </a:p>
        </p:txBody>
      </p:sp>
      <p:sp>
        <p:nvSpPr>
          <p:cNvPr id="3" name="Content Placeholder 2"/>
          <p:cNvSpPr>
            <a:spLocks noGrp="1"/>
          </p:cNvSpPr>
          <p:nvPr>
            <p:ph idx="1"/>
          </p:nvPr>
        </p:nvSpPr>
        <p:spPr>
          <a:xfrm>
            <a:off x="533400" y="1447800"/>
            <a:ext cx="6019800" cy="5029200"/>
          </a:xfrm>
        </p:spPr>
        <p:txBody>
          <a:bodyPr rtlCol="0">
            <a:normAutofit/>
          </a:bodyPr>
          <a:lstStyle/>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SG" dirty="0" smtClean="0">
                <a:solidFill>
                  <a:srgbClr val="FFFFFF"/>
                </a:solidFill>
                <a:latin typeface="Arial" panose="020B0604020202020204" pitchFamily="34" charset="0"/>
                <a:cs typeface="Arial" panose="020B0604020202020204" pitchFamily="34" charset="0"/>
              </a:rPr>
              <a:t>Verbal communication includes  the spoken language.</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SG" dirty="0" smtClean="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SG" dirty="0" smtClean="0">
                <a:solidFill>
                  <a:srgbClr val="FFFFFF"/>
                </a:solidFill>
                <a:latin typeface="Arial" panose="020B0604020202020204" pitchFamily="34" charset="0"/>
                <a:cs typeface="Arial" panose="020B0604020202020204" pitchFamily="34" charset="0"/>
              </a:rPr>
              <a:t>Non-verbal </a:t>
            </a:r>
            <a:r>
              <a:rPr lang="en-SG" dirty="0">
                <a:solidFill>
                  <a:srgbClr val="FFFFFF"/>
                </a:solidFill>
                <a:latin typeface="Arial" panose="020B0604020202020204" pitchFamily="34" charset="0"/>
                <a:cs typeface="Arial" panose="020B0604020202020204" pitchFamily="34" charset="0"/>
              </a:rPr>
              <a:t>communication involves </a:t>
            </a:r>
            <a:r>
              <a:rPr lang="en-SG" dirty="0" smtClean="0">
                <a:solidFill>
                  <a:srgbClr val="FFFFFF"/>
                </a:solidFill>
                <a:latin typeface="Arial" panose="020B0604020202020204" pitchFamily="34" charset="0"/>
                <a:cs typeface="Arial" panose="020B0604020202020204" pitchFamily="34" charset="0"/>
              </a:rPr>
              <a:t>communication that is</a:t>
            </a:r>
            <a:r>
              <a:rPr lang="en-SG" dirty="0">
                <a:solidFill>
                  <a:srgbClr val="FFFFFF"/>
                </a:solidFill>
                <a:latin typeface="Arial" panose="020B0604020202020204" pitchFamily="34" charset="0"/>
                <a:cs typeface="Arial" panose="020B0604020202020204" pitchFamily="34" charset="0"/>
              </a:rPr>
              <a:t> </a:t>
            </a:r>
            <a:r>
              <a:rPr lang="en-SG" dirty="0" smtClean="0">
                <a:solidFill>
                  <a:srgbClr val="FFFFFF"/>
                </a:solidFill>
                <a:latin typeface="Arial" panose="020B0604020202020204" pitchFamily="34" charset="0"/>
                <a:cs typeface="Arial" panose="020B0604020202020204" pitchFamily="34" charset="0"/>
              </a:rPr>
              <a:t>transmitted through:</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dirty="0">
                <a:solidFill>
                  <a:srgbClr val="FFFFFF"/>
                </a:solidFill>
                <a:latin typeface="Arial" panose="020B0604020202020204" pitchFamily="34" charset="0"/>
                <a:cs typeface="Arial" panose="020B0604020202020204" pitchFamily="34" charset="0"/>
              </a:rPr>
              <a:t>	</a:t>
            </a:r>
            <a:r>
              <a:rPr lang="en-SG" dirty="0" smtClean="0">
                <a:solidFill>
                  <a:srgbClr val="FFFFFF"/>
                </a:solidFill>
                <a:latin typeface="Arial" panose="020B0604020202020204" pitchFamily="34" charset="0"/>
                <a:cs typeface="Arial" panose="020B0604020202020204" pitchFamily="34" charset="0"/>
              </a:rPr>
              <a:t>- </a:t>
            </a:r>
            <a:r>
              <a:rPr lang="en-SG" dirty="0">
                <a:solidFill>
                  <a:srgbClr val="FFFFFF"/>
                </a:solidFill>
                <a:latin typeface="Arial" panose="020B0604020202020204" pitchFamily="34" charset="0"/>
                <a:cs typeface="Arial" panose="020B0604020202020204" pitchFamily="34" charset="0"/>
              </a:rPr>
              <a:t>paralanguage </a:t>
            </a:r>
            <a:endParaRPr lang="en-SG" dirty="0" smtClean="0">
              <a:solidFill>
                <a:srgbClr val="FFFFFF"/>
              </a:solidFill>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dirty="0" smtClean="0">
                <a:solidFill>
                  <a:srgbClr val="FFFFFF"/>
                </a:solidFill>
                <a:latin typeface="Arial" panose="020B0604020202020204" pitchFamily="34" charset="0"/>
                <a:cs typeface="Arial" panose="020B0604020202020204" pitchFamily="34" charset="0"/>
              </a:rPr>
              <a:t>	- kinesics (body language)</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dirty="0" smtClean="0">
                <a:solidFill>
                  <a:srgbClr val="FFFFFF"/>
                </a:solidFill>
                <a:latin typeface="Arial" panose="020B0604020202020204" pitchFamily="34" charset="0"/>
                <a:cs typeface="Arial" panose="020B0604020202020204" pitchFamily="34" charset="0"/>
              </a:rPr>
              <a:t>	</a:t>
            </a:r>
            <a:r>
              <a:rPr lang="en-SG" dirty="0" smtClean="0">
                <a:solidFill>
                  <a:srgbClr val="FFFF00"/>
                </a:solidFill>
                <a:latin typeface="Arial" panose="020B0604020202020204" pitchFamily="34" charset="0"/>
                <a:cs typeface="Arial" panose="020B0604020202020204" pitchFamily="34" charset="0"/>
              </a:rPr>
              <a:t>- </a:t>
            </a:r>
            <a:r>
              <a:rPr lang="en-SG" dirty="0" smtClean="0">
                <a:solidFill>
                  <a:schemeClr val="tx1"/>
                </a:solidFill>
                <a:latin typeface="Arial" panose="020B0604020202020204" pitchFamily="34" charset="0"/>
                <a:cs typeface="Arial" panose="020B0604020202020204" pitchFamily="34" charset="0"/>
              </a:rPr>
              <a:t>proxemics</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dirty="0">
                <a:solidFill>
                  <a:srgbClr val="FFFFFF"/>
                </a:solidFill>
                <a:latin typeface="Arial" panose="020B0604020202020204" pitchFamily="34" charset="0"/>
                <a:cs typeface="Arial" panose="020B0604020202020204" pitchFamily="34" charset="0"/>
              </a:rPr>
              <a:t>	</a:t>
            </a:r>
            <a:r>
              <a:rPr lang="en-SG" dirty="0" smtClean="0">
                <a:solidFill>
                  <a:srgbClr val="FFFFFF"/>
                </a:solidFill>
                <a:latin typeface="Arial" panose="020B0604020202020204" pitchFamily="34" charset="0"/>
                <a:cs typeface="Arial" panose="020B0604020202020204" pitchFamily="34" charset="0"/>
              </a:rPr>
              <a:t>- facial expression    </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SG" dirty="0" smtClean="0">
                <a:solidFill>
                  <a:srgbClr val="FFFFFF"/>
                </a:solidFill>
                <a:latin typeface="Arial" panose="020B0604020202020204" pitchFamily="34" charset="0"/>
                <a:cs typeface="Arial" panose="020B0604020202020204" pitchFamily="34" charset="0"/>
              </a:rPr>
              <a:t>	- physical appearance </a:t>
            </a:r>
            <a:endParaRPr lang="en-SG" dirty="0">
              <a:solidFill>
                <a:srgbClr val="FFFFFF"/>
              </a:solidFill>
              <a:latin typeface="Arial" panose="020B0604020202020204" pitchFamily="34" charset="0"/>
              <a:cs typeface="Arial" panose="020B0604020202020204" pitchFamily="34" charset="0"/>
            </a:endParaRPr>
          </a:p>
        </p:txBody>
      </p:sp>
      <p:pic>
        <p:nvPicPr>
          <p:cNvPr id="143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6563" y="1371600"/>
            <a:ext cx="184785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9219" name="Content Placeholder 2"/>
          <p:cNvSpPr>
            <a:spLocks noGrp="1"/>
          </p:cNvSpPr>
          <p:nvPr>
            <p:ph idx="1"/>
          </p:nvPr>
        </p:nvSpPr>
        <p:spPr>
          <a:xfrm>
            <a:off x="457200" y="1219200"/>
            <a:ext cx="8382000" cy="5029200"/>
          </a:xfrm>
        </p:spPr>
        <p:txBody>
          <a:bodyPr rtlCol="0">
            <a:noAutofit/>
          </a:bodyPr>
          <a:lstStyle/>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u="sng" dirty="0" smtClean="0">
              <a:solidFill>
                <a:srgbClr val="FF0000"/>
              </a:solidFill>
              <a:latin typeface="Arial" panose="020B0604020202020204" pitchFamily="34" charset="0"/>
              <a:cs typeface="Arial" panose="020B0604020202020204" pitchFamily="34" charset="0"/>
            </a:endParaRP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US" b="1" u="sng" dirty="0" smtClean="0">
                <a:solidFill>
                  <a:schemeClr val="tx1"/>
                </a:solidFill>
                <a:latin typeface="Arial" panose="020B0604020202020204" pitchFamily="34" charset="0"/>
                <a:cs typeface="Arial" panose="020B0604020202020204" pitchFamily="34" charset="0"/>
              </a:rPr>
              <a:t>Paralanguage </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dirty="0" smtClean="0">
                <a:solidFill>
                  <a:srgbClr val="FFFFFF"/>
                </a:solidFill>
                <a:latin typeface="Arial" panose="020B0604020202020204" pitchFamily="34" charset="0"/>
                <a:cs typeface="Arial" panose="020B0604020202020204" pitchFamily="34" charset="0"/>
              </a:rPr>
              <a:t>The non-verbal qualities and modifiers of the voice. </a:t>
            </a:r>
            <a:r>
              <a:rPr lang="en-SG" dirty="0">
                <a:solidFill>
                  <a:srgbClr val="FFFFFF"/>
                </a:solidFill>
                <a:latin typeface="Arial" panose="020B0604020202020204" pitchFamily="34" charset="0"/>
                <a:cs typeface="Arial" panose="020B0604020202020204" pitchFamily="34" charset="0"/>
              </a:rPr>
              <a:t>Volume, pitch, rhythm, use of pauses, taking turns in the conversation can place emphasis on certain </a:t>
            </a:r>
            <a:r>
              <a:rPr lang="en-SG" dirty="0" smtClean="0">
                <a:solidFill>
                  <a:srgbClr val="FFFFFF"/>
                </a:solidFill>
                <a:latin typeface="Arial" panose="020B0604020202020204" pitchFamily="34" charset="0"/>
                <a:cs typeface="Arial" panose="020B0604020202020204" pitchFamily="34" charset="0"/>
              </a:rPr>
              <a:t>words. </a:t>
            </a:r>
            <a:r>
              <a:rPr lang="en-US" dirty="0" smtClean="0">
                <a:solidFill>
                  <a:srgbClr val="FFFFFF"/>
                </a:solidFill>
                <a:latin typeface="Arial" panose="020B0604020202020204" pitchFamily="34" charset="0"/>
                <a:cs typeface="Arial" panose="020B0604020202020204" pitchFamily="34" charset="0"/>
              </a:rPr>
              <a:t>The tone and quality of the voice are independent of the meaning of the spoken words used.</a:t>
            </a:r>
          </a:p>
          <a:p>
            <a:pPr marL="0" indent="0" eaLnBrk="1" fontAlgn="auto" hangingPunct="1">
              <a:spcAft>
                <a:spcPts val="0"/>
              </a:spcAft>
              <a:buClr>
                <a:schemeClr val="accent1">
                  <a:lumMod val="60000"/>
                  <a:lumOff val="40000"/>
                </a:schemeClr>
              </a:buClr>
              <a:buFont typeface="Arial" panose="020B0604020202020204" pitchFamily="34" charset="0"/>
              <a:buNone/>
              <a:defRPr/>
            </a:pPr>
            <a:r>
              <a:rPr lang="en-US" dirty="0" smtClean="0">
                <a:solidFill>
                  <a:srgbClr val="FFFFFF"/>
                </a:solidFill>
                <a:latin typeface="Arial" panose="020B0604020202020204" pitchFamily="34" charset="0"/>
                <a:cs typeface="Arial" panose="020B0604020202020204" pitchFamily="34" charset="0"/>
              </a:rPr>
              <a:t>	</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SG" dirty="0" smtClean="0">
              <a:solidFill>
                <a:srgbClr val="FFFFFF"/>
              </a:solidFill>
              <a:latin typeface="Arial" panose="020B0604020202020204" pitchFamily="34" charset="0"/>
              <a:cs typeface="Arial" panose="020B0604020202020204"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Arial" panose="020B0604020202020204" pitchFamily="34" charset="0"/>
              <a:cs typeface="Arial" panose="020B0604020202020204" pitchFamily="34" charset="0"/>
            </a:endParaRPr>
          </a:p>
        </p:txBody>
      </p:sp>
      <p:pic>
        <p:nvPicPr>
          <p:cNvPr id="163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419600"/>
            <a:ext cx="3228975" cy="20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17411" name="Content Placeholder 2"/>
          <p:cNvSpPr>
            <a:spLocks noGrp="1"/>
          </p:cNvSpPr>
          <p:nvPr>
            <p:ph idx="1"/>
          </p:nvPr>
        </p:nvSpPr>
        <p:spPr>
          <a:xfrm>
            <a:off x="457200" y="1219200"/>
            <a:ext cx="8382000" cy="5029200"/>
          </a:xfrm>
        </p:spPr>
        <p:txBody>
          <a:bodyPr/>
          <a:lstStyle/>
          <a:p>
            <a:pPr eaLnBrk="1" hangingPunct="1"/>
            <a:endParaRPr lang="en-US" altLang="en-US" smtClean="0">
              <a:solidFill>
                <a:srgbClr val="FFFFFF"/>
              </a:solidFill>
              <a:latin typeface="Arial" charset="0"/>
              <a:cs typeface="Arial" charset="0"/>
            </a:endParaRPr>
          </a:p>
          <a:p>
            <a:pPr eaLnBrk="1" hangingPunct="1"/>
            <a:r>
              <a:rPr lang="en-SG" altLang="en-US" smtClean="0">
                <a:solidFill>
                  <a:srgbClr val="FFFFFF"/>
                </a:solidFill>
                <a:latin typeface="Arial" charset="0"/>
                <a:cs typeface="Arial" charset="0"/>
              </a:rPr>
              <a:t>The use of fillers such as “umm… ahhh…” could be distracting but tonal variation or modulating your speech could make your speech interesting/ enhance message effectiveness in oral communication. </a:t>
            </a:r>
          </a:p>
          <a:p>
            <a:pPr eaLnBrk="1" hangingPunct="1"/>
            <a:endParaRPr lang="en-SG" altLang="en-US" smtClean="0">
              <a:solidFill>
                <a:srgbClr val="FFFFFF"/>
              </a:solidFill>
              <a:latin typeface="Arial" charset="0"/>
              <a:cs typeface="Arial" charset="0"/>
            </a:endParaRPr>
          </a:p>
          <a:p>
            <a:pPr eaLnBrk="1" hangingPunct="1"/>
            <a:endParaRPr lang="en-US" altLang="en-US" smtClean="0">
              <a:solidFill>
                <a:srgbClr val="FFFFFF"/>
              </a:solidFill>
              <a:latin typeface="Arial" charset="0"/>
              <a:cs typeface="Arial" charset="0"/>
            </a:endParaRP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733800"/>
            <a:ext cx="2819400"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467600" cy="792162"/>
          </a:xfrm>
        </p:spPr>
        <p:txBody>
          <a:bodyPr/>
          <a:lstStyle/>
          <a:p>
            <a:pPr algn="ctr" eaLnBrk="1" fontAlgn="auto" hangingPunct="1">
              <a:spcAft>
                <a:spcPts val="0"/>
              </a:spcAft>
              <a:defRPr/>
            </a:pPr>
            <a:r>
              <a:rPr lang="en-US" dirty="0" smtClean="0">
                <a:solidFill>
                  <a:srgbClr val="FFFFFF"/>
                </a:solidFill>
                <a:latin typeface="Arial" panose="020B0604020202020204" pitchFamily="34" charset="0"/>
                <a:cs typeface="Arial" panose="020B0604020202020204" pitchFamily="34" charset="0"/>
              </a:rPr>
              <a:t>Non-verbal Communication </a:t>
            </a:r>
            <a:endParaRPr lang="en-US" dirty="0">
              <a:solidFill>
                <a:srgbClr val="FFFFFF"/>
              </a:solidFill>
              <a:latin typeface="Arial" panose="020B0604020202020204" pitchFamily="34" charset="0"/>
              <a:cs typeface="Arial" panose="020B0604020202020204" pitchFamily="34" charset="0"/>
            </a:endParaRPr>
          </a:p>
        </p:txBody>
      </p:sp>
      <p:sp>
        <p:nvSpPr>
          <p:cNvPr id="9219" name="Content Placeholder 2"/>
          <p:cNvSpPr>
            <a:spLocks noGrp="1"/>
          </p:cNvSpPr>
          <p:nvPr>
            <p:ph idx="1"/>
          </p:nvPr>
        </p:nvSpPr>
        <p:spPr>
          <a:xfrm>
            <a:off x="533400" y="1143000"/>
            <a:ext cx="8305800" cy="5181600"/>
          </a:xfrm>
        </p:spPr>
        <p:txBody>
          <a:bodyPr rtlCol="0">
            <a:normAutofit/>
          </a:bodyPr>
          <a:lstStyle/>
          <a:p>
            <a:pPr marL="0" indent="0" eaLnBrk="1" fontAlgn="auto" hangingPunct="1">
              <a:spcAft>
                <a:spcPts val="0"/>
              </a:spcAft>
              <a:buClr>
                <a:schemeClr val="accent1">
                  <a:lumMod val="60000"/>
                  <a:lumOff val="40000"/>
                </a:schemeClr>
              </a:buClr>
              <a:buFont typeface="Arial" panose="020B0604020202020204" pitchFamily="34" charset="0"/>
              <a:buNone/>
              <a:defRPr/>
            </a:pPr>
            <a:r>
              <a:rPr lang="en-US" sz="2600" b="1" u="sng" dirty="0" smtClean="0">
                <a:solidFill>
                  <a:schemeClr val="tx1"/>
                </a:solidFill>
                <a:latin typeface="Arial" panose="020B0604020202020204" pitchFamily="34" charset="0"/>
                <a:cs typeface="Arial" panose="020B0604020202020204" pitchFamily="34" charset="0"/>
              </a:rPr>
              <a:t>Kinesics (Body language) </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sz="2200" dirty="0" smtClean="0">
                <a:solidFill>
                  <a:srgbClr val="FFFFFF"/>
                </a:solidFill>
                <a:latin typeface="Arial" panose="020B0604020202020204" pitchFamily="34" charset="0"/>
                <a:cs typeface="Arial" panose="020B0604020202020204" pitchFamily="34" charset="0"/>
              </a:rPr>
              <a:t>Kinesics is the study of body language.</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r>
              <a:rPr lang="en-US" sz="2200" dirty="0" smtClean="0">
                <a:solidFill>
                  <a:srgbClr val="FFFFFF"/>
                </a:solidFill>
                <a:latin typeface="Arial" panose="020B0604020202020204" pitchFamily="34" charset="0"/>
                <a:cs typeface="Arial" panose="020B0604020202020204" pitchFamily="34" charset="0"/>
              </a:rPr>
              <a:t>Body language can refer to gestures, postures, body movements and signals created by the person through his body language. e.g. expansively moving your arms about to show “huge” size. These body movements can emphasize your points if timed and executed correctly. </a:t>
            </a: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Berlin Sans FB" pitchFamily="34" charset="0"/>
            </a:endParaRPr>
          </a:p>
          <a:p>
            <a:pPr marL="274320" indent="-274320" eaLnBrk="1" fontAlgn="auto" hangingPunct="1">
              <a:spcAft>
                <a:spcPts val="0"/>
              </a:spcAft>
              <a:buClr>
                <a:schemeClr val="accent1">
                  <a:lumMod val="60000"/>
                  <a:lumOff val="40000"/>
                </a:schemeClr>
              </a:buClr>
              <a:buFont typeface="Arial" panose="020B0604020202020204" pitchFamily="34" charset="0"/>
              <a:buChar char="•"/>
              <a:defRPr/>
            </a:pPr>
            <a:endParaRPr lang="en-US" dirty="0" smtClean="0">
              <a:solidFill>
                <a:srgbClr val="FFFFFF"/>
              </a:solidFill>
              <a:latin typeface="Berlin Sans FB" pitchFamily="34" charset="0"/>
            </a:endParaRP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67200"/>
            <a:ext cx="457200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2C27B65A94745B4F9C910ACDFF766187" ma:contentTypeVersion="0" ma:contentTypeDescription="Create a new document." ma:contentTypeScope="" ma:versionID="aea1fd61814c3c35d3dabe7d14d6740f">
  <xsd:schema xmlns:xsd="http://www.w3.org/2001/XMLSchema" xmlns:xs="http://www.w3.org/2001/XMLSchema" xmlns:p="http://schemas.microsoft.com/office/2006/metadata/properties" xmlns:ns2="feb507e9-9b7b-4a59-9a18-e184414ef729" targetNamespace="http://schemas.microsoft.com/office/2006/metadata/properties" ma:root="true" ma:fieldsID="35d25cf2a2d265580543d97a6d35b874" ns2:_="">
    <xsd:import namespace="feb507e9-9b7b-4a59-9a18-e184414ef72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b507e9-9b7b-4a59-9a18-e184414ef72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feb507e9-9b7b-4a59-9a18-e184414ef729">2Y6R4PS4TSPX-1780991816-41</_dlc_DocId>
    <_dlc_DocIdUrl xmlns="feb507e9-9b7b-4a59-9a18-e184414ef729">
      <Url>https://rp-sp.rp.edu.sg/sites/LCMS_2017-2-G107-1/_layouts/15/DocIdRedir.aspx?ID=2Y6R4PS4TSPX-1780991816-41</Url>
      <Description>2Y6R4PS4TSPX-1780991816-41</Description>
    </_dlc_DocIdUrl>
  </documentManagement>
</p:properties>
</file>

<file path=customXml/itemProps1.xml><?xml version="1.0" encoding="utf-8"?>
<ds:datastoreItem xmlns:ds="http://schemas.openxmlformats.org/officeDocument/2006/customXml" ds:itemID="{C1B3ADCE-4B36-443C-9677-08250F918F72}"/>
</file>

<file path=customXml/itemProps2.xml><?xml version="1.0" encoding="utf-8"?>
<ds:datastoreItem xmlns:ds="http://schemas.openxmlformats.org/officeDocument/2006/customXml" ds:itemID="{98312B70-159B-40D2-AC3D-14D5AD43C028}"/>
</file>

<file path=customXml/itemProps3.xml><?xml version="1.0" encoding="utf-8"?>
<ds:datastoreItem xmlns:ds="http://schemas.openxmlformats.org/officeDocument/2006/customXml" ds:itemID="{5DA9FCB0-F545-4F5C-8518-12F01A4E8C9F}"/>
</file>

<file path=customXml/itemProps4.xml><?xml version="1.0" encoding="utf-8"?>
<ds:datastoreItem xmlns:ds="http://schemas.openxmlformats.org/officeDocument/2006/customXml" ds:itemID="{8D18BFB2-A7BD-4821-9006-7315D2EC68B5}"/>
</file>

<file path=docProps/app.xml><?xml version="1.0" encoding="utf-8"?>
<Properties xmlns="http://schemas.openxmlformats.org/officeDocument/2006/extended-properties" xmlns:vt="http://schemas.openxmlformats.org/officeDocument/2006/docPropsVTypes">
  <Template>Elemental</Template>
  <TotalTime>7940</TotalTime>
  <Words>1696</Words>
  <Application>Microsoft Office PowerPoint</Application>
  <PresentationFormat>On-screen Show (4:3)</PresentationFormat>
  <Paragraphs>323</Paragraphs>
  <Slides>29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Tw Cen MT</vt:lpstr>
      <vt:lpstr>Calibri</vt:lpstr>
      <vt:lpstr>Wingdings</vt:lpstr>
      <vt:lpstr>Century Schoolbook</vt:lpstr>
      <vt:lpstr>Berlin Sans FB</vt:lpstr>
      <vt:lpstr>Thatch</vt:lpstr>
      <vt:lpstr>PowerPoint Presentation</vt:lpstr>
      <vt:lpstr>Learning Outcomes</vt:lpstr>
      <vt:lpstr>PowerPoint Presentation</vt:lpstr>
      <vt:lpstr>The Communication Process</vt:lpstr>
      <vt:lpstr>Communication</vt:lpstr>
      <vt:lpstr>Communication</vt:lpstr>
      <vt:lpstr>Non-verbal Communication </vt:lpstr>
      <vt:lpstr>Non-verbal Communication </vt:lpstr>
      <vt:lpstr>Non-verbal Communication </vt:lpstr>
      <vt:lpstr>Non-verbal Communication </vt:lpstr>
      <vt:lpstr>Non-verbal Communication </vt:lpstr>
      <vt:lpstr>Non-verbal Communication </vt:lpstr>
      <vt:lpstr>Non-verbal Communication</vt:lpstr>
      <vt:lpstr>What Should You Do?</vt:lpstr>
      <vt:lpstr>Application to the Problem: </vt:lpstr>
      <vt:lpstr>Application to the Problem: </vt:lpstr>
      <vt:lpstr>PowerPoint Presentation</vt:lpstr>
      <vt:lpstr>PowerPoint Presentation</vt:lpstr>
      <vt:lpstr>PowerPoint Presentation</vt:lpstr>
      <vt:lpstr>PowerPoint Presentation</vt:lpstr>
      <vt:lpstr>PowerPoint Presentation</vt:lpstr>
      <vt:lpstr>At 4:00 – 4:22 The Confession</vt:lpstr>
      <vt:lpstr>At 5:18 – 5:35 The Golden Buzzer</vt:lpstr>
      <vt:lpstr>PowerPoint Presentation</vt:lpstr>
      <vt:lpstr>PowerPoint Presentation</vt:lpstr>
      <vt:lpstr>PowerPoint Presentation</vt:lpstr>
      <vt:lpstr>PowerPoint Presentation</vt:lpstr>
      <vt:lpstr>  </vt:lpstr>
      <vt:lpstr>References</vt:lpstr>
    </vt:vector>
  </TitlesOfParts>
  <Company>Republic Polytechnic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G103  Problem 7 – Present with a goal in mind</dc:title>
  <dc:creator>Administrator</dc:creator>
  <cp:lastModifiedBy>Cherry Lin</cp:lastModifiedBy>
  <cp:revision>373</cp:revision>
  <dcterms:created xsi:type="dcterms:W3CDTF">2009-02-23T06:27:38Z</dcterms:created>
  <dcterms:modified xsi:type="dcterms:W3CDTF">2017-10-16T05:25:01Z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0x0101002C27B65A94745B4F9C910ACDFF766187</vt:lpwstr>
  </property>
  <property fmtid="{D5CDD505-2E9C-101B-9397-08002B2CF9AE}" pid="3" name="_dlc_DocIdItemGuid">
    <vt:lpwstr>367868ff-0c89-4eb6-a80f-d8a92aa57d13</vt:lpwstr>
  </property>
</Properties>
</file>